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8" r:id="rId1"/>
  </p:sldMasterIdLst>
  <p:notesMasterIdLst>
    <p:notesMasterId r:id="rId23"/>
  </p:notesMasterIdLst>
  <p:sldIdLst>
    <p:sldId id="270" r:id="rId2"/>
    <p:sldId id="271" r:id="rId3"/>
    <p:sldId id="272" r:id="rId4"/>
    <p:sldId id="267" r:id="rId5"/>
    <p:sldId id="278" r:id="rId6"/>
    <p:sldId id="265" r:id="rId7"/>
    <p:sldId id="262" r:id="rId8"/>
    <p:sldId id="268" r:id="rId9"/>
    <p:sldId id="274" r:id="rId10"/>
    <p:sldId id="277" r:id="rId11"/>
    <p:sldId id="276" r:id="rId12"/>
    <p:sldId id="269" r:id="rId13"/>
    <p:sldId id="280" r:id="rId14"/>
    <p:sldId id="261" r:id="rId15"/>
    <p:sldId id="259" r:id="rId16"/>
    <p:sldId id="260" r:id="rId17"/>
    <p:sldId id="281" r:id="rId18"/>
    <p:sldId id="282" r:id="rId19"/>
    <p:sldId id="279" r:id="rId20"/>
    <p:sldId id="273" r:id="rId21"/>
    <p:sldId id="27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821"/>
  </p:normalViewPr>
  <p:slideViewPr>
    <p:cSldViewPr snapToGrid="0" snapToObjects="1">
      <p:cViewPr varScale="1">
        <p:scale>
          <a:sx n="65" d="100"/>
          <a:sy n="65" d="100"/>
        </p:scale>
        <p:origin x="185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E43B1C-5CE1-4E49-88D4-E5C45772757C}" type="datetimeFigureOut">
              <a:rPr lang="en-US" smtClean="0"/>
              <a:t>2/13/17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74D7C4-1180-3F47-8BEC-AA484CC42C2D}" type="slidenum">
              <a:rPr lang="en-US" smtClean="0"/>
              <a:t>‹#›</a:t>
            </a:fld>
            <a:endParaRPr lang="en-US"/>
          </a:p>
        </p:txBody>
      </p:sp>
    </p:spTree>
    <p:extLst>
      <p:ext uri="{BB962C8B-B14F-4D97-AF65-F5344CB8AC3E}">
        <p14:creationId xmlns:p14="http://schemas.microsoft.com/office/powerpoint/2010/main" val="1220882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Why</a:t>
            </a:r>
            <a:r>
              <a:rPr lang="en-US" baseline="0" dirty="0" smtClean="0"/>
              <a:t> I think this subject is important, both for ourselves, our church and our society</a:t>
            </a:r>
          </a:p>
          <a:p>
            <a:pPr marL="228600" indent="-228600">
              <a:buFont typeface="+mj-lt"/>
              <a:buAutoNum type="arabicPeriod"/>
            </a:pPr>
            <a:r>
              <a:rPr lang="en-US" baseline="0" dirty="0" smtClean="0"/>
              <a:t>How we think prayer changes as we grow older </a:t>
            </a:r>
          </a:p>
          <a:p>
            <a:pPr marL="685800" lvl="1" indent="-228600">
              <a:buFont typeface="+mj-lt"/>
              <a:buAutoNum type="alphaLcParenR"/>
            </a:pPr>
            <a:r>
              <a:rPr lang="en-US" baseline="0" dirty="0" smtClean="0"/>
              <a:t>Interactive</a:t>
            </a:r>
          </a:p>
          <a:p>
            <a:pPr marL="685800" lvl="1" indent="-228600">
              <a:buFont typeface="+mj-lt"/>
              <a:buAutoNum type="alphaLcParenR"/>
            </a:pPr>
            <a:r>
              <a:rPr lang="en-US" baseline="0" dirty="0" smtClean="0"/>
              <a:t>Reflections from others</a:t>
            </a:r>
          </a:p>
          <a:p>
            <a:pPr marL="228600" indent="-228600">
              <a:buFont typeface="+mj-lt"/>
              <a:buAutoNum type="arabicPeriod"/>
            </a:pPr>
            <a:r>
              <a:rPr lang="en-US" baseline="0" dirty="0" smtClean="0"/>
              <a:t>Ideas and resources for praying for and with those who are older</a:t>
            </a:r>
          </a:p>
          <a:p>
            <a:endParaRPr lang="en-US" baseline="0" dirty="0" smtClean="0"/>
          </a:p>
          <a:p>
            <a:r>
              <a:rPr lang="en-US" baseline="0" dirty="0" smtClean="0"/>
              <a:t>The picture is chosen to pose the question </a:t>
            </a:r>
            <a:r>
              <a:rPr lang="mr-IN" baseline="0" dirty="0" smtClean="0"/>
              <a:t>–</a:t>
            </a:r>
            <a:r>
              <a:rPr lang="en-US" baseline="0" dirty="0" smtClean="0"/>
              <a:t> ‘How much does prayer depend on words?’</a:t>
            </a:r>
          </a:p>
          <a:p>
            <a:endParaRPr lang="en-US" dirty="0"/>
          </a:p>
        </p:txBody>
      </p:sp>
      <p:sp>
        <p:nvSpPr>
          <p:cNvPr id="4" name="Slide Number Placeholder 3"/>
          <p:cNvSpPr>
            <a:spLocks noGrp="1"/>
          </p:cNvSpPr>
          <p:nvPr>
            <p:ph type="sldNum" sz="quarter" idx="10"/>
          </p:nvPr>
        </p:nvSpPr>
        <p:spPr/>
        <p:txBody>
          <a:bodyPr/>
          <a:lstStyle/>
          <a:p>
            <a:fld id="{4574D7C4-1180-3F47-8BEC-AA484CC42C2D}" type="slidenum">
              <a:rPr lang="en-US" smtClean="0"/>
              <a:t>1</a:t>
            </a:fld>
            <a:endParaRPr lang="en-US" dirty="0"/>
          </a:p>
        </p:txBody>
      </p:sp>
    </p:spTree>
    <p:extLst>
      <p:ext uri="{BB962C8B-B14F-4D97-AF65-F5344CB8AC3E}">
        <p14:creationId xmlns:p14="http://schemas.microsoft.com/office/powerpoint/2010/main" val="519609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 seem to have acquired a huge list of people and causes to pray for (Open Doors, Tear Fund Interserve </a:t>
            </a:r>
            <a:r>
              <a:rPr lang="en-US" sz="1200" b="0" i="0" kern="1200" dirty="0" err="1" smtClean="0">
                <a:solidFill>
                  <a:schemeClr val="tx1"/>
                </a:solidFill>
                <a:effectLst/>
                <a:latin typeface="+mn-lt"/>
                <a:ea typeface="+mn-ea"/>
                <a:cs typeface="+mn-cs"/>
              </a:rPr>
              <a:t>etc.all</a:t>
            </a:r>
            <a:r>
              <a:rPr lang="en-US" sz="1200" b="0" i="0" kern="1200" dirty="0" smtClean="0">
                <a:solidFill>
                  <a:schemeClr val="tx1"/>
                </a:solidFill>
                <a:effectLst/>
                <a:latin typeface="+mn-lt"/>
                <a:ea typeface="+mn-ea"/>
                <a:cs typeface="+mn-cs"/>
              </a:rPr>
              <a:t> with daily prayer requests), so much so that they are becoming a bit of a burden. So I have begun consciously thinking of Jesus the High Priest ever interceding for us, and trying to hitch my prayer to his; I don't have to tell him all the details, but let him take the strain, relying on the Spirit's guidance. I just mention briefly the person or issue, and move on, unless there seems a special reason for spending longer. I'm not sure how useful this kind of praying can be, but then it is amazing how God uses our prayer at all!</a:t>
            </a:r>
            <a:endParaRPr lang="en-US" dirty="0"/>
          </a:p>
        </p:txBody>
      </p:sp>
      <p:sp>
        <p:nvSpPr>
          <p:cNvPr id="4" name="Slide Number Placeholder 3"/>
          <p:cNvSpPr>
            <a:spLocks noGrp="1"/>
          </p:cNvSpPr>
          <p:nvPr>
            <p:ph type="sldNum" sz="quarter" idx="10"/>
          </p:nvPr>
        </p:nvSpPr>
        <p:spPr/>
        <p:txBody>
          <a:bodyPr/>
          <a:lstStyle/>
          <a:p>
            <a:fld id="{4574D7C4-1180-3F47-8BEC-AA484CC42C2D}" type="slidenum">
              <a:rPr lang="en-US" smtClean="0"/>
              <a:t>10</a:t>
            </a:fld>
            <a:endParaRPr lang="en-US"/>
          </a:p>
        </p:txBody>
      </p:sp>
    </p:spTree>
    <p:extLst>
      <p:ext uri="{BB962C8B-B14F-4D97-AF65-F5344CB8AC3E}">
        <p14:creationId xmlns:p14="http://schemas.microsoft.com/office/powerpoint/2010/main" val="683236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4D7C4-1180-3F47-8BEC-AA484CC42C2D}" type="slidenum">
              <a:rPr lang="en-US" smtClean="0"/>
              <a:t>11</a:t>
            </a:fld>
            <a:endParaRPr lang="en-US"/>
          </a:p>
        </p:txBody>
      </p:sp>
    </p:spTree>
    <p:extLst>
      <p:ext uri="{BB962C8B-B14F-4D97-AF65-F5344CB8AC3E}">
        <p14:creationId xmlns:p14="http://schemas.microsoft.com/office/powerpoint/2010/main" val="1732550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1908 </a:t>
            </a:r>
            <a:r>
              <a:rPr lang="mr-IN" dirty="0" smtClean="0"/>
              <a:t>–</a:t>
            </a:r>
            <a:r>
              <a:rPr lang="en-US" dirty="0" smtClean="0"/>
              <a:t> only known </a:t>
            </a:r>
            <a:r>
              <a:rPr lang="en-US" dirty="0" err="1" smtClean="0"/>
              <a:t>colour</a:t>
            </a:r>
            <a:r>
              <a:rPr lang="en-US" baseline="0" dirty="0" smtClean="0"/>
              <a:t> photograph of Leo Tolstoy</a:t>
            </a:r>
            <a:endParaRPr lang="en-US" dirty="0"/>
          </a:p>
        </p:txBody>
      </p:sp>
      <p:sp>
        <p:nvSpPr>
          <p:cNvPr id="4" name="Slide Number Placeholder 3"/>
          <p:cNvSpPr>
            <a:spLocks noGrp="1"/>
          </p:cNvSpPr>
          <p:nvPr>
            <p:ph type="sldNum" sz="quarter" idx="10"/>
          </p:nvPr>
        </p:nvSpPr>
        <p:spPr/>
        <p:txBody>
          <a:bodyPr/>
          <a:lstStyle/>
          <a:p>
            <a:fld id="{4574D7C4-1180-3F47-8BEC-AA484CC42C2D}" type="slidenum">
              <a:rPr lang="en-US" smtClean="0"/>
              <a:t>12</a:t>
            </a:fld>
            <a:endParaRPr lang="en-US"/>
          </a:p>
        </p:txBody>
      </p:sp>
    </p:spTree>
    <p:extLst>
      <p:ext uri="{BB962C8B-B14F-4D97-AF65-F5344CB8AC3E}">
        <p14:creationId xmlns:p14="http://schemas.microsoft.com/office/powerpoint/2010/main" val="1065037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4D7C4-1180-3F47-8BEC-AA484CC42C2D}" type="slidenum">
              <a:rPr lang="en-US" smtClean="0"/>
              <a:t>13</a:t>
            </a:fld>
            <a:endParaRPr lang="en-US"/>
          </a:p>
        </p:txBody>
      </p:sp>
    </p:spTree>
    <p:extLst>
      <p:ext uri="{BB962C8B-B14F-4D97-AF65-F5344CB8AC3E}">
        <p14:creationId xmlns:p14="http://schemas.microsoft.com/office/powerpoint/2010/main" val="733865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4D7C4-1180-3F47-8BEC-AA484CC42C2D}" type="slidenum">
              <a:rPr lang="en-US" smtClean="0"/>
              <a:t>14</a:t>
            </a:fld>
            <a:endParaRPr lang="en-US"/>
          </a:p>
        </p:txBody>
      </p:sp>
    </p:spTree>
    <p:extLst>
      <p:ext uri="{BB962C8B-B14F-4D97-AF65-F5344CB8AC3E}">
        <p14:creationId xmlns:p14="http://schemas.microsoft.com/office/powerpoint/2010/main" val="2146664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4D7C4-1180-3F47-8BEC-AA484CC42C2D}" type="slidenum">
              <a:rPr lang="en-US" smtClean="0"/>
              <a:t>15</a:t>
            </a:fld>
            <a:endParaRPr lang="en-US"/>
          </a:p>
        </p:txBody>
      </p:sp>
    </p:spTree>
    <p:extLst>
      <p:ext uri="{BB962C8B-B14F-4D97-AF65-F5344CB8AC3E}">
        <p14:creationId xmlns:p14="http://schemas.microsoft.com/office/powerpoint/2010/main" val="1189770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74D7C4-1180-3F47-8BEC-AA484CC42C2D}" type="slidenum">
              <a:rPr lang="en-US" smtClean="0"/>
              <a:t>16</a:t>
            </a:fld>
            <a:endParaRPr lang="en-US"/>
          </a:p>
        </p:txBody>
      </p:sp>
    </p:spTree>
    <p:extLst>
      <p:ext uri="{BB962C8B-B14F-4D97-AF65-F5344CB8AC3E}">
        <p14:creationId xmlns:p14="http://schemas.microsoft.com/office/powerpoint/2010/main" val="1414362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dirty="0" smtClean="0"/>
              <a:t>Bible reading notes </a:t>
            </a:r>
            <a:r>
              <a:rPr lang="mr-IN" dirty="0" smtClean="0"/>
              <a:t>–</a:t>
            </a:r>
            <a:r>
              <a:rPr lang="en-US" dirty="0" smtClean="0"/>
              <a:t> Gift of Years</a:t>
            </a:r>
          </a:p>
          <a:p>
            <a:pPr marL="0" indent="0" algn="l">
              <a:buNone/>
            </a:pPr>
            <a:r>
              <a:rPr lang="en-US" dirty="0" smtClean="0"/>
              <a:t>Promise Bag</a:t>
            </a:r>
          </a:p>
          <a:p>
            <a:pPr marL="0" indent="0" algn="l">
              <a:buNone/>
            </a:pPr>
            <a:endParaRPr lang="en-US" dirty="0" smtClean="0"/>
          </a:p>
          <a:p>
            <a:pPr marL="0" indent="0" algn="l">
              <a:buNone/>
            </a:pPr>
            <a:r>
              <a:rPr lang="en-US" dirty="0" smtClean="0"/>
              <a:t>Prayers from</a:t>
            </a:r>
            <a:r>
              <a:rPr lang="en-US" baseline="0" dirty="0" smtClean="0"/>
              <a:t> CW, Lord’s Prayer, Psalm 23 </a:t>
            </a:r>
            <a:endParaRPr lang="en-US" dirty="0" smtClean="0"/>
          </a:p>
        </p:txBody>
      </p:sp>
      <p:sp>
        <p:nvSpPr>
          <p:cNvPr id="4" name="Slide Number Placeholder 3"/>
          <p:cNvSpPr>
            <a:spLocks noGrp="1"/>
          </p:cNvSpPr>
          <p:nvPr>
            <p:ph type="sldNum" sz="quarter" idx="10"/>
          </p:nvPr>
        </p:nvSpPr>
        <p:spPr/>
        <p:txBody>
          <a:bodyPr/>
          <a:lstStyle/>
          <a:p>
            <a:fld id="{4574D7C4-1180-3F47-8BEC-AA484CC42C2D}" type="slidenum">
              <a:rPr lang="en-US" smtClean="0"/>
              <a:t>17</a:t>
            </a:fld>
            <a:endParaRPr lang="en-US"/>
          </a:p>
        </p:txBody>
      </p:sp>
    </p:spTree>
    <p:extLst>
      <p:ext uri="{BB962C8B-B14F-4D97-AF65-F5344CB8AC3E}">
        <p14:creationId xmlns:p14="http://schemas.microsoft.com/office/powerpoint/2010/main" val="215012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God’s Vision</a:t>
            </a:r>
          </a:p>
          <a:p>
            <a:r>
              <a:rPr lang="en-US" dirty="0" smtClean="0"/>
              <a:t>Celebrate the seasons of our life together; where</a:t>
            </a:r>
            <a:r>
              <a:rPr lang="en-US" baseline="0" dirty="0" smtClean="0"/>
              <a:t> it is natural for the generations to gather, to co-exist in mutual respect, love and care for the other.</a:t>
            </a:r>
          </a:p>
          <a:p>
            <a:endParaRPr lang="en-US" baseline="0" dirty="0" smtClean="0"/>
          </a:p>
          <a:p>
            <a:r>
              <a:rPr lang="en-US" baseline="0" dirty="0" smtClean="0"/>
              <a:t>Prophecy celebrating all that is good in older years as well as the joy of being young!</a:t>
            </a:r>
            <a:endParaRPr lang="en-US" dirty="0"/>
          </a:p>
        </p:txBody>
      </p:sp>
      <p:sp>
        <p:nvSpPr>
          <p:cNvPr id="4" name="Slide Number Placeholder 3"/>
          <p:cNvSpPr>
            <a:spLocks noGrp="1"/>
          </p:cNvSpPr>
          <p:nvPr>
            <p:ph type="sldNum" sz="quarter" idx="10"/>
          </p:nvPr>
        </p:nvSpPr>
        <p:spPr/>
        <p:txBody>
          <a:bodyPr/>
          <a:lstStyle/>
          <a:p>
            <a:fld id="{DDFFA5D5-A1AE-3E4D-B589-DDF8C64D53DE}" type="slidenum">
              <a:rPr lang="en-US" smtClean="0"/>
              <a:t>18</a:t>
            </a:fld>
            <a:endParaRPr lang="en-US"/>
          </a:p>
        </p:txBody>
      </p:sp>
    </p:spTree>
    <p:extLst>
      <p:ext uri="{BB962C8B-B14F-4D97-AF65-F5344CB8AC3E}">
        <p14:creationId xmlns:p14="http://schemas.microsoft.com/office/powerpoint/2010/main" val="1561787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4D7C4-1180-3F47-8BEC-AA484CC42C2D}" type="slidenum">
              <a:rPr lang="en-US" smtClean="0"/>
              <a:t>19</a:t>
            </a:fld>
            <a:endParaRPr lang="en-US"/>
          </a:p>
        </p:txBody>
      </p:sp>
    </p:spTree>
    <p:extLst>
      <p:ext uri="{BB962C8B-B14F-4D97-AF65-F5344CB8AC3E}">
        <p14:creationId xmlns:p14="http://schemas.microsoft.com/office/powerpoint/2010/main" val="1659696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0" i="1" kern="1200" dirty="0" smtClean="0">
                <a:solidFill>
                  <a:schemeClr val="tx1"/>
                </a:solidFill>
                <a:effectLst/>
                <a:latin typeface="+mn-lt"/>
                <a:ea typeface="+mn-ea"/>
                <a:cs typeface="+mn-cs"/>
              </a:rPr>
              <a:t>The righteous flourish like the palm tree, and grow like a cedar in Lebanon.</a:t>
            </a:r>
            <a:r>
              <a:rPr lang="en-US" sz="800" i="1" dirty="0" smtClean="0"/>
              <a:t/>
            </a:r>
            <a:br>
              <a:rPr lang="en-US" sz="800" i="1" dirty="0" smtClean="0"/>
            </a:br>
            <a:r>
              <a:rPr lang="en-US" sz="800" b="0" i="1" kern="1200" dirty="0" smtClean="0">
                <a:solidFill>
                  <a:schemeClr val="tx1"/>
                </a:solidFill>
                <a:effectLst/>
                <a:latin typeface="+mn-lt"/>
                <a:ea typeface="+mn-ea"/>
                <a:cs typeface="+mn-cs"/>
              </a:rPr>
              <a:t>They are planted in the house of the Lord; they flourish in the courts of our God.</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God has a plan and purpose for each of us, and we are inherently precious to Him, whoever we are and whatever season of life we are in; from a new born baby, to a disabled young adult, to a frail and vulnerable older person,</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Moses, Abraham and Sarah, Joshua, Zechariah and Elizabeth</a:t>
            </a:r>
            <a:endParaRPr lang="en-US" baseline="0" dirty="0" smtClean="0"/>
          </a:p>
        </p:txBody>
      </p:sp>
      <p:sp>
        <p:nvSpPr>
          <p:cNvPr id="4" name="Slide Number Placeholder 3"/>
          <p:cNvSpPr>
            <a:spLocks noGrp="1"/>
          </p:cNvSpPr>
          <p:nvPr>
            <p:ph type="sldNum" sz="quarter" idx="10"/>
          </p:nvPr>
        </p:nvSpPr>
        <p:spPr/>
        <p:txBody>
          <a:bodyPr/>
          <a:lstStyle/>
          <a:p>
            <a:fld id="{DDFFA5D5-A1AE-3E4D-B589-DDF8C64D53DE}" type="slidenum">
              <a:rPr lang="en-US" smtClean="0"/>
              <a:t>2</a:t>
            </a:fld>
            <a:endParaRPr lang="en-US" dirty="0"/>
          </a:p>
        </p:txBody>
      </p:sp>
    </p:spTree>
    <p:extLst>
      <p:ext uri="{BB962C8B-B14F-4D97-AF65-F5344CB8AC3E}">
        <p14:creationId xmlns:p14="http://schemas.microsoft.com/office/powerpoint/2010/main" val="1918946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574D7C4-1180-3F47-8BEC-AA484CC42C2D}" type="slidenum">
              <a:rPr lang="en-US" smtClean="0"/>
              <a:t>20</a:t>
            </a:fld>
            <a:endParaRPr lang="en-US"/>
          </a:p>
        </p:txBody>
      </p:sp>
    </p:spTree>
    <p:extLst>
      <p:ext uri="{BB962C8B-B14F-4D97-AF65-F5344CB8AC3E}">
        <p14:creationId xmlns:p14="http://schemas.microsoft.com/office/powerpoint/2010/main" val="7918056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smtClean="0"/>
              <a:t>Seven Tasks of Ageing Jung</a:t>
            </a:r>
          </a:p>
          <a:p>
            <a:r>
              <a:rPr lang="en-GB" sz="1200" dirty="0" smtClean="0"/>
              <a:t>To face the reality of age and death</a:t>
            </a:r>
          </a:p>
          <a:p>
            <a:r>
              <a:rPr lang="en-GB" sz="1200" dirty="0" smtClean="0"/>
              <a:t>Review and reflect and sum up one’s life</a:t>
            </a:r>
          </a:p>
          <a:p>
            <a:r>
              <a:rPr lang="en-GB" sz="1200" dirty="0" smtClean="0"/>
              <a:t>Draw some mental boundaries: preserve and select time and energy.</a:t>
            </a:r>
          </a:p>
          <a:p>
            <a:r>
              <a:rPr lang="en-GB" sz="1200" dirty="0" smtClean="0"/>
              <a:t>Overcome ego</a:t>
            </a:r>
          </a:p>
          <a:p>
            <a:r>
              <a:rPr lang="en-GB" sz="1200" dirty="0" smtClean="0"/>
              <a:t>Rediscover God in self</a:t>
            </a:r>
          </a:p>
          <a:p>
            <a:r>
              <a:rPr lang="en-GB" sz="1200" dirty="0" smtClean="0"/>
              <a:t>Find meaning through memory and analysis</a:t>
            </a:r>
          </a:p>
          <a:p>
            <a:r>
              <a:rPr lang="en-GB" sz="1200" dirty="0" smtClean="0"/>
              <a:t>Be creative and playful</a:t>
            </a:r>
            <a:endParaRPr lang="en-US" sz="1200" dirty="0" smtClean="0"/>
          </a:p>
        </p:txBody>
      </p:sp>
      <p:sp>
        <p:nvSpPr>
          <p:cNvPr id="4" name="Slide Number Placeholder 3"/>
          <p:cNvSpPr>
            <a:spLocks noGrp="1"/>
          </p:cNvSpPr>
          <p:nvPr>
            <p:ph type="sldNum" sz="quarter" idx="10"/>
          </p:nvPr>
        </p:nvSpPr>
        <p:spPr/>
        <p:txBody>
          <a:bodyPr/>
          <a:lstStyle/>
          <a:p>
            <a:fld id="{4574D7C4-1180-3F47-8BEC-AA484CC42C2D}" type="slidenum">
              <a:rPr lang="en-US" smtClean="0"/>
              <a:t>21</a:t>
            </a:fld>
            <a:endParaRPr lang="en-US"/>
          </a:p>
        </p:txBody>
      </p:sp>
    </p:spTree>
    <p:extLst>
      <p:ext uri="{BB962C8B-B14F-4D97-AF65-F5344CB8AC3E}">
        <p14:creationId xmlns:p14="http://schemas.microsoft.com/office/powerpoint/2010/main" val="542962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As we think</a:t>
            </a:r>
            <a:r>
              <a:rPr lang="en-US" sz="1200" kern="1200" baseline="0" dirty="0" smtClean="0">
                <a:solidFill>
                  <a:schemeClr val="tx1"/>
                </a:solidFill>
                <a:latin typeface="+mn-lt"/>
                <a:ea typeface="+mn-ea"/>
                <a:cs typeface="+mn-cs"/>
              </a:rPr>
              <a:t> about prayer and our relationship with God in our later years, I return again and again to Paul’s letter to the Church in Corinth.</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Paul reflects profoundly on the reality of our physical</a:t>
            </a:r>
            <a:r>
              <a:rPr lang="en-US" sz="1200" kern="1200" baseline="0" dirty="0" smtClean="0">
                <a:solidFill>
                  <a:schemeClr val="tx1"/>
                </a:solidFill>
                <a:latin typeface="+mn-lt"/>
                <a:ea typeface="+mn-ea"/>
                <a:cs typeface="+mn-cs"/>
              </a:rPr>
              <a:t> diminishment as we grow older and frailer </a:t>
            </a:r>
            <a:r>
              <a:rPr lang="mr-IN" sz="1200" kern="1200" baseline="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reminding us of the treasure within bodies that become like fragile clay jars</a:t>
            </a:r>
            <a:endParaRPr lang="en-US" sz="1200" kern="1200" dirty="0" smtClean="0">
              <a:solidFill>
                <a:schemeClr val="tx1"/>
              </a:solidFill>
              <a:latin typeface="+mn-lt"/>
              <a:ea typeface="+mn-ea"/>
              <a:cs typeface="+mn-cs"/>
            </a:endParaRPr>
          </a:p>
          <a:p>
            <a:endParaRPr lang="en-US" dirty="0" smtClean="0"/>
          </a:p>
          <a:p>
            <a:r>
              <a:rPr lang="en-US" dirty="0" smtClean="0"/>
              <a:t>As we grow older, we need to reflect</a:t>
            </a:r>
            <a:r>
              <a:rPr lang="en-US" baseline="0" dirty="0" smtClean="0"/>
              <a:t> on, not only building up that treasure within, but understanding that we can continue to grow spiritually </a:t>
            </a:r>
            <a:endParaRPr lang="en-US" dirty="0"/>
          </a:p>
        </p:txBody>
      </p:sp>
      <p:sp>
        <p:nvSpPr>
          <p:cNvPr id="4" name="Slide Number Placeholder 3"/>
          <p:cNvSpPr>
            <a:spLocks noGrp="1"/>
          </p:cNvSpPr>
          <p:nvPr>
            <p:ph type="sldNum" sz="quarter" idx="10"/>
          </p:nvPr>
        </p:nvSpPr>
        <p:spPr/>
        <p:txBody>
          <a:bodyPr/>
          <a:lstStyle/>
          <a:p>
            <a:fld id="{4574D7C4-1180-3F47-8BEC-AA484CC42C2D}" type="slidenum">
              <a:rPr lang="en-US" smtClean="0"/>
              <a:t>3</a:t>
            </a:fld>
            <a:endParaRPr lang="en-US" dirty="0"/>
          </a:p>
        </p:txBody>
      </p:sp>
    </p:spTree>
    <p:extLst>
      <p:ext uri="{BB962C8B-B14F-4D97-AF65-F5344CB8AC3E}">
        <p14:creationId xmlns:p14="http://schemas.microsoft.com/office/powerpoint/2010/main" val="1988470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Aged 63</a:t>
            </a:r>
            <a:r>
              <a:rPr lang="en-US" baseline="0" dirty="0" smtClean="0"/>
              <a:t> years</a:t>
            </a:r>
            <a:endParaRPr lang="en-US" dirty="0"/>
          </a:p>
        </p:txBody>
      </p:sp>
      <p:sp>
        <p:nvSpPr>
          <p:cNvPr id="4" name="Slide Number Placeholder 3"/>
          <p:cNvSpPr>
            <a:spLocks noGrp="1"/>
          </p:cNvSpPr>
          <p:nvPr>
            <p:ph type="sldNum" sz="quarter" idx="10"/>
          </p:nvPr>
        </p:nvSpPr>
        <p:spPr/>
        <p:txBody>
          <a:bodyPr/>
          <a:lstStyle/>
          <a:p>
            <a:fld id="{433F02AE-432E-FF4C-BA00-20A43ABCC1A9}" type="slidenum">
              <a:rPr lang="en-US" smtClean="0"/>
              <a:t>4</a:t>
            </a:fld>
            <a:endParaRPr lang="en-US" dirty="0"/>
          </a:p>
        </p:txBody>
      </p:sp>
    </p:spTree>
    <p:extLst>
      <p:ext uri="{BB962C8B-B14F-4D97-AF65-F5344CB8AC3E}">
        <p14:creationId xmlns:p14="http://schemas.microsoft.com/office/powerpoint/2010/main" val="159442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Calibri" charset="0"/>
              </a:rPr>
              <a:t>As we think about a theology</a:t>
            </a:r>
            <a:r>
              <a:rPr lang="en-US" baseline="0" dirty="0" smtClean="0">
                <a:latin typeface="Calibri" charset="0"/>
              </a:rPr>
              <a:t> of ageing and our prayer life, I think JV’s work is really helpful; not specifically written of course about those who are older but drawn from his experience of working and living alongside those who are cognitively disabled.</a:t>
            </a:r>
            <a:endParaRPr lang="en-US" dirty="0" smtClean="0">
              <a:latin typeface="Calibri"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Calibri" charset="0"/>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Calibri" charset="0"/>
              </a:rPr>
              <a:t>Vanier suggests that it is through belonging that our personhood is fully realized.</a:t>
            </a:r>
            <a:r>
              <a:rPr lang="en-US" baseline="0" dirty="0" smtClean="0">
                <a:latin typeface="Calibri" charset="0"/>
              </a:rPr>
              <a:t>  And so for those who are older and more vulnerable, for those who have lost their independence, this </a:t>
            </a:r>
            <a:r>
              <a:rPr lang="en-US" dirty="0" smtClean="0">
                <a:latin typeface="Calibri" charset="0"/>
              </a:rPr>
              <a:t>theology of mutual dependency establishes a culture that challenges the individualism</a:t>
            </a:r>
            <a:r>
              <a:rPr lang="en-US" baseline="0" dirty="0" smtClean="0">
                <a:latin typeface="Calibri" charset="0"/>
              </a:rPr>
              <a:t> that we encounter in our society,</a:t>
            </a:r>
            <a:r>
              <a:rPr lang="en-US" dirty="0" smtClean="0">
                <a:latin typeface="Calibri" charset="0"/>
              </a:rPr>
              <a:t> </a:t>
            </a:r>
            <a:r>
              <a:rPr lang="en-US" baseline="0" dirty="0" smtClean="0">
                <a:latin typeface="Calibri" charset="0"/>
              </a:rPr>
              <a:t>providing us with a helpful framework which highlights not only the possibility of a fruitful and resourceful life even at our most frail, but also our role in praying with and alongside those in their later years</a:t>
            </a:r>
            <a:endParaRPr lang="en-GB" dirty="0" smtClean="0">
              <a:latin typeface="Calibri" charset="0"/>
            </a:endParaRPr>
          </a:p>
          <a:p>
            <a:endParaRPr lang="en-US" dirty="0" smtClean="0"/>
          </a:p>
        </p:txBody>
      </p:sp>
      <p:sp>
        <p:nvSpPr>
          <p:cNvPr id="4" name="Slide Number Placeholder 3"/>
          <p:cNvSpPr>
            <a:spLocks noGrp="1"/>
          </p:cNvSpPr>
          <p:nvPr>
            <p:ph type="sldNum" sz="quarter" idx="10"/>
          </p:nvPr>
        </p:nvSpPr>
        <p:spPr/>
        <p:txBody>
          <a:bodyPr/>
          <a:lstStyle/>
          <a:p>
            <a:fld id="{D2FB025E-D20E-F845-9488-116022FDFB45}" type="slidenum">
              <a:rPr lang="en-US" smtClean="0"/>
              <a:t>5</a:t>
            </a:fld>
            <a:endParaRPr lang="en-US" dirty="0"/>
          </a:p>
        </p:txBody>
      </p:sp>
    </p:spTree>
    <p:extLst>
      <p:ext uri="{BB962C8B-B14F-4D97-AF65-F5344CB8AC3E}">
        <p14:creationId xmlns:p14="http://schemas.microsoft.com/office/powerpoint/2010/main" val="365052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 grow</a:t>
            </a:r>
            <a:r>
              <a:rPr lang="en-US" baseline="0" dirty="0" smtClean="0"/>
              <a:t> older our priorities change, the way we view the world around us shifts imperceptibly, the psychological tasks of ageing </a:t>
            </a:r>
            <a:r>
              <a:rPr lang="mr-IN" baseline="0" dirty="0" smtClean="0"/>
              <a:t>–</a:t>
            </a:r>
            <a:r>
              <a:rPr lang="en-US" baseline="0" dirty="0" smtClean="0"/>
              <a:t> reviewing and reflecting on one’s life, facing the reality of age and death and finding meaning and rediscovering hope in new ways all inform our prayer life and our relationship with God in these later years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574D7C4-1180-3F47-8BEC-AA484CC42C2D}" type="slidenum">
              <a:rPr lang="en-US" smtClean="0"/>
              <a:t>6</a:t>
            </a:fld>
            <a:endParaRPr lang="en-US" dirty="0"/>
          </a:p>
        </p:txBody>
      </p:sp>
    </p:spTree>
    <p:extLst>
      <p:ext uri="{BB962C8B-B14F-4D97-AF65-F5344CB8AC3E}">
        <p14:creationId xmlns:p14="http://schemas.microsoft.com/office/powerpoint/2010/main" val="266364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latin typeface="Palatino" charset="0"/>
                <a:ea typeface="ヒラギノ明朝 ProN W3" charset="0"/>
                <a:cs typeface="ヒラギノ明朝 ProN W3" charset="0"/>
              </a:rPr>
              <a:t>As I lose an identity in the world around me, which is so anxious to define me by what I do and say, rather than who I am, I can seek an identity by simply being me, a person created in the image of God.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latin typeface="Palatino" charset="0"/>
              <a:ea typeface="ヒラギノ明朝 ProN W3" charset="0"/>
              <a:cs typeface="ヒラギノ明朝 ProN W3"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latin typeface="Palatino" charset="0"/>
                <a:ea typeface="ヒラギノ明朝 ProN W3" charset="0"/>
                <a:cs typeface="ヒラギノ明朝 ProN W3" charset="0"/>
              </a:rPr>
              <a:t>As I travel towards a dissolution of my self, my personality, my very ‘essence’, my relationship with God needs increasing support from you, my other in the body of Christ, don’t abandon me at any stage, for the Holy Spirit connects us, it links our souls, our spirits – not our minds or brains. I need you to minister to me, to sing with me, pray with me, to be my memory for me</a:t>
            </a:r>
            <a:endParaRPr lang="en-US" dirty="0" smtClean="0"/>
          </a:p>
          <a:p>
            <a:endParaRPr lang="en-US" dirty="0"/>
          </a:p>
        </p:txBody>
      </p:sp>
      <p:sp>
        <p:nvSpPr>
          <p:cNvPr id="4" name="Slide Number Placeholder 3"/>
          <p:cNvSpPr>
            <a:spLocks noGrp="1"/>
          </p:cNvSpPr>
          <p:nvPr>
            <p:ph type="sldNum" sz="quarter" idx="10"/>
          </p:nvPr>
        </p:nvSpPr>
        <p:spPr/>
        <p:txBody>
          <a:bodyPr/>
          <a:lstStyle/>
          <a:p>
            <a:fld id="{4574D7C4-1180-3F47-8BEC-AA484CC42C2D}" type="slidenum">
              <a:rPr lang="en-US" smtClean="0"/>
              <a:t>7</a:t>
            </a:fld>
            <a:endParaRPr lang="en-US"/>
          </a:p>
        </p:txBody>
      </p:sp>
    </p:spTree>
    <p:extLst>
      <p:ext uri="{BB962C8B-B14F-4D97-AF65-F5344CB8AC3E}">
        <p14:creationId xmlns:p14="http://schemas.microsoft.com/office/powerpoint/2010/main" val="1206504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Ageing is</a:t>
            </a:r>
            <a:r>
              <a:rPr lang="en-US" baseline="0" dirty="0" smtClean="0"/>
              <a:t> a process of truth, reconciliation and restoration</a:t>
            </a:r>
          </a:p>
          <a:p>
            <a:endParaRPr lang="en-US" baseline="0" dirty="0" smtClean="0"/>
          </a:p>
          <a:p>
            <a:r>
              <a:rPr lang="en-US" baseline="0" dirty="0" smtClean="0"/>
              <a:t>Rembrandt </a:t>
            </a:r>
            <a:r>
              <a:rPr lang="en-US" baseline="0" dirty="0" smtClean="0"/>
              <a:t>1631</a:t>
            </a:r>
          </a:p>
          <a:p>
            <a:endParaRPr lang="en-US" baseline="0" dirty="0" smtClean="0"/>
          </a:p>
          <a:p>
            <a:r>
              <a:rPr lang="en-US" baseline="0" dirty="0" smtClean="0"/>
              <a:t>How has your prayer life changed over the years?</a:t>
            </a:r>
          </a:p>
          <a:p>
            <a:r>
              <a:rPr lang="en-US" baseline="0" dirty="0" smtClean="0"/>
              <a:t>What informs the way you pray now that is different to the past?</a:t>
            </a:r>
          </a:p>
          <a:p>
            <a:endParaRPr lang="en-US" dirty="0"/>
          </a:p>
        </p:txBody>
      </p:sp>
      <p:sp>
        <p:nvSpPr>
          <p:cNvPr id="4" name="Slide Number Placeholder 3"/>
          <p:cNvSpPr>
            <a:spLocks noGrp="1"/>
          </p:cNvSpPr>
          <p:nvPr>
            <p:ph type="sldNum" sz="quarter" idx="10"/>
          </p:nvPr>
        </p:nvSpPr>
        <p:spPr/>
        <p:txBody>
          <a:bodyPr/>
          <a:lstStyle/>
          <a:p>
            <a:fld id="{4574D7C4-1180-3F47-8BEC-AA484CC42C2D}" type="slidenum">
              <a:rPr lang="en-US" smtClean="0"/>
              <a:t>8</a:t>
            </a:fld>
            <a:endParaRPr lang="en-US" dirty="0"/>
          </a:p>
        </p:txBody>
      </p:sp>
    </p:spTree>
    <p:extLst>
      <p:ext uri="{BB962C8B-B14F-4D97-AF65-F5344CB8AC3E}">
        <p14:creationId xmlns:p14="http://schemas.microsoft.com/office/powerpoint/2010/main" val="915376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Dear grandparents, dear elderly, let us follow in the footsteps of these extraordinary elders! Let us too become like poets of prayer: let us develop a taste for finding our own words, let us once again grasp those which teach us the Word of God.</a:t>
            </a:r>
            <a:r>
              <a:rPr lang="en-US" sz="1200" b="0" i="1" kern="1200" dirty="0" smtClean="0">
                <a:solidFill>
                  <a:schemeClr val="tx1"/>
                </a:solidFill>
                <a:effectLst/>
                <a:latin typeface="+mn-lt"/>
                <a:ea typeface="+mn-ea"/>
                <a:cs typeface="+mn-cs"/>
              </a:rPr>
              <a:t> The prayer of grandparents and of the elderly is a great gift for the Church! </a:t>
            </a:r>
            <a:r>
              <a:rPr lang="en-US" sz="1200" b="0" i="0" kern="1200" dirty="0" smtClean="0">
                <a:solidFill>
                  <a:schemeClr val="tx1"/>
                </a:solidFill>
                <a:effectLst/>
                <a:latin typeface="+mn-lt"/>
                <a:ea typeface="+mn-ea"/>
                <a:cs typeface="+mn-cs"/>
              </a:rPr>
              <a:t>It is a treasure! We need old people who pray because this is the very purpose of old age. The prayer of the elderly is a beautiful thing.</a:t>
            </a:r>
            <a:endParaRPr lang="en-US" dirty="0"/>
          </a:p>
        </p:txBody>
      </p:sp>
      <p:sp>
        <p:nvSpPr>
          <p:cNvPr id="4" name="Slide Number Placeholder 3"/>
          <p:cNvSpPr>
            <a:spLocks noGrp="1"/>
          </p:cNvSpPr>
          <p:nvPr>
            <p:ph type="sldNum" sz="quarter" idx="10"/>
          </p:nvPr>
        </p:nvSpPr>
        <p:spPr/>
        <p:txBody>
          <a:bodyPr/>
          <a:lstStyle/>
          <a:p>
            <a:fld id="{4574D7C4-1180-3F47-8BEC-AA484CC42C2D}" type="slidenum">
              <a:rPr lang="en-US" smtClean="0"/>
              <a:t>9</a:t>
            </a:fld>
            <a:endParaRPr lang="en-US" dirty="0"/>
          </a:p>
        </p:txBody>
      </p:sp>
    </p:spTree>
    <p:extLst>
      <p:ext uri="{BB962C8B-B14F-4D97-AF65-F5344CB8AC3E}">
        <p14:creationId xmlns:p14="http://schemas.microsoft.com/office/powerpoint/2010/main" val="918668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1D4446D-3CE2-2D45-8622-E429E23DA2C9}" type="datetimeFigureOut">
              <a:rPr lang="en-US" smtClean="0"/>
              <a:t>2/13/17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D9A721-14D5-C545-8901-BB0B690A0DB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D4446D-3CE2-2D45-8622-E429E23DA2C9}" type="datetimeFigureOut">
              <a:rPr lang="en-US" smtClean="0"/>
              <a:t>2/13/17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D9A721-14D5-C545-8901-BB0B690A0DB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D4446D-3CE2-2D45-8622-E429E23DA2C9}" type="datetimeFigureOut">
              <a:rPr lang="en-US" smtClean="0"/>
              <a:t>2/13/17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D9A721-14D5-C545-8901-BB0B690A0DB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a:p>
        </p:txBody>
      </p:sp>
      <p:sp>
        <p:nvSpPr>
          <p:cNvPr id="3" name="Content Placeholder 2"/>
          <p:cNvSpPr>
            <a:spLocks noGrp="1"/>
          </p:cNvSpPr>
          <p:nvPr>
            <p:ph sz="half" idx="1"/>
          </p:nvPr>
        </p:nvSpPr>
        <p:spPr>
          <a:xfrm>
            <a:off x="664690" y="1985963"/>
            <a:ext cx="10092209"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5" name="Date Placeholder 4"/>
          <p:cNvSpPr>
            <a:spLocks noGrp="1"/>
          </p:cNvSpPr>
          <p:nvPr>
            <p:ph type="dt" sz="half" idx="10"/>
          </p:nvPr>
        </p:nvSpPr>
        <p:spPr/>
        <p:txBody>
          <a:bodyPr/>
          <a:lstStyle/>
          <a:p>
            <a:fld id="{0B385921-A91A-409C-921C-0E0EC1E750EC}" type="datetime2">
              <a:rPr lang="en-US" smtClean="0"/>
              <a:t>Monday, February 13, 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Content Placeholder 2"/>
          <p:cNvSpPr>
            <a:spLocks noGrp="1"/>
          </p:cNvSpPr>
          <p:nvPr>
            <p:ph sz="half" idx="14"/>
          </p:nvPr>
        </p:nvSpPr>
        <p:spPr>
          <a:xfrm>
            <a:off x="664690" y="4164965"/>
            <a:ext cx="10092209"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15" name="Slide Number Placeholder 6"/>
          <p:cNvSpPr>
            <a:spLocks noGrp="1"/>
          </p:cNvSpPr>
          <p:nvPr>
            <p:ph type="sldNum" sz="quarter" idx="12"/>
          </p:nvPr>
        </p:nvSpPr>
        <p:spPr>
          <a:xfrm>
            <a:off x="11074400" y="242235"/>
            <a:ext cx="738717" cy="365125"/>
          </a:xfrm>
        </p:spPr>
        <p:txBody>
          <a:bodyPr/>
          <a:lstStyle/>
          <a:p>
            <a:fld id="{1789C0F2-17E0-497A-9BBE-0C73201AAFE3}" type="slidenum">
              <a:rPr lang="en-US" smtClean="0"/>
              <a:pPr/>
              <a:t>‹#›</a:t>
            </a:fld>
            <a:endParaRPr lang="en-US" dirty="0"/>
          </a:p>
        </p:txBody>
      </p:sp>
    </p:spTree>
    <p:extLst>
      <p:ext uri="{BB962C8B-B14F-4D97-AF65-F5344CB8AC3E}">
        <p14:creationId xmlns:p14="http://schemas.microsoft.com/office/powerpoint/2010/main" val="226145096"/>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D4446D-3CE2-2D45-8622-E429E23DA2C9}" type="datetimeFigureOut">
              <a:rPr lang="en-US" smtClean="0"/>
              <a:t>2/13/17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D9A721-14D5-C545-8901-BB0B690A0DB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D4446D-3CE2-2D45-8622-E429E23DA2C9}" type="datetimeFigureOut">
              <a:rPr lang="en-US" smtClean="0"/>
              <a:t>2/13/17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D9A721-14D5-C545-8901-BB0B690A0DB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1D4446D-3CE2-2D45-8622-E429E23DA2C9}" type="datetimeFigureOut">
              <a:rPr lang="en-US" smtClean="0"/>
              <a:t>2/13/17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D9A721-14D5-C545-8901-BB0B690A0DB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1D4446D-3CE2-2D45-8622-E429E23DA2C9}" type="datetimeFigureOut">
              <a:rPr lang="en-US" smtClean="0"/>
              <a:t>2/13/17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D9A721-14D5-C545-8901-BB0B690A0DB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1D4446D-3CE2-2D45-8622-E429E23DA2C9}" type="datetimeFigureOut">
              <a:rPr lang="en-US" smtClean="0"/>
              <a:t>2/13/17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D9A721-14D5-C545-8901-BB0B690A0DB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D4446D-3CE2-2D45-8622-E429E23DA2C9}" type="datetimeFigureOut">
              <a:rPr lang="en-US" smtClean="0"/>
              <a:t>2/13/17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D9A721-14D5-C545-8901-BB0B690A0DB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D4446D-3CE2-2D45-8622-E429E23DA2C9}" type="datetimeFigureOut">
              <a:rPr lang="en-US" smtClean="0"/>
              <a:t>2/13/17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D9A721-14D5-C545-8901-BB0B690A0DB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D4446D-3CE2-2D45-8622-E429E23DA2C9}" type="datetimeFigureOut">
              <a:rPr lang="en-US" smtClean="0"/>
              <a:t>2/13/17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D9A721-14D5-C545-8901-BB0B690A0DB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D4446D-3CE2-2D45-8622-E429E23DA2C9}" type="datetimeFigureOut">
              <a:rPr lang="en-US" smtClean="0"/>
              <a:t>2/13/17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D9A721-14D5-C545-8901-BB0B690A0DBB}" type="slidenum">
              <a:rPr lang="en-US" smtClean="0"/>
              <a:t>‹#›</a:t>
            </a:fld>
            <a:endParaRPr lang="en-US"/>
          </a:p>
        </p:txBody>
      </p:sp>
    </p:spTree>
    <p:extLst>
      <p:ext uri="{BB962C8B-B14F-4D97-AF65-F5344CB8AC3E}">
        <p14:creationId xmlns:p14="http://schemas.microsoft.com/office/powerpoint/2010/main" val="104433857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0.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1.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2.tiff"/></Relationships>
</file>

<file path=ppt/slides/_rels/slide14.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4.tiff"/><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tiff"/><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17.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18.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0.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6.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8.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dirty="0" smtClean="0"/>
              <a:t>EXPLORING PRAYER WITH OLDER PEOPLE</a:t>
            </a:r>
            <a:endParaRPr lang="en-US"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28192" y="1434672"/>
            <a:ext cx="8368748" cy="4742291"/>
          </a:xfrm>
        </p:spPr>
      </p:pic>
    </p:spTree>
    <p:extLst>
      <p:ext uri="{BB962C8B-B14F-4D97-AF65-F5344CB8AC3E}">
        <p14:creationId xmlns:p14="http://schemas.microsoft.com/office/powerpoint/2010/main" val="500519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smtClean="0"/>
              <a:t>Exploring Prayer with Others</a:t>
            </a:r>
            <a:endParaRPr lang="en-US" sz="5400" dirty="0"/>
          </a:p>
        </p:txBody>
      </p:sp>
      <p:sp>
        <p:nvSpPr>
          <p:cNvPr id="5" name="Content Placeholder 4"/>
          <p:cNvSpPr>
            <a:spLocks noGrp="1"/>
          </p:cNvSpPr>
          <p:nvPr>
            <p:ph idx="1"/>
          </p:nvPr>
        </p:nvSpPr>
        <p:spPr/>
        <p:txBody>
          <a:bodyPr>
            <a:normAutofit/>
          </a:bodyPr>
          <a:lstStyle/>
          <a:p>
            <a:pPr>
              <a:buFont typeface="Wingdings" charset="2"/>
              <a:buChar char="v"/>
            </a:pPr>
            <a:r>
              <a:rPr lang="en-US" sz="3600" dirty="0" smtClean="0"/>
              <a:t>Prayer transforms us; it’s not about us changing God</a:t>
            </a:r>
          </a:p>
          <a:p>
            <a:pPr>
              <a:buFont typeface="Wingdings" charset="2"/>
              <a:buChar char="v"/>
            </a:pPr>
            <a:r>
              <a:rPr lang="en-US" sz="3600" dirty="0" smtClean="0"/>
              <a:t>It’s about silence not words; it’s being in His presence</a:t>
            </a:r>
          </a:p>
          <a:p>
            <a:pPr>
              <a:buFont typeface="Wingdings" charset="2"/>
              <a:buChar char="v"/>
            </a:pPr>
            <a:r>
              <a:rPr lang="en-US" sz="3600" dirty="0" smtClean="0"/>
              <a:t>Prayer is part of life</a:t>
            </a:r>
          </a:p>
          <a:p>
            <a:pPr>
              <a:buFont typeface="Wingdings" charset="2"/>
              <a:buChar char="v"/>
            </a:pPr>
            <a:r>
              <a:rPr lang="en-US" sz="3600" dirty="0" smtClean="0"/>
              <a:t>There is more time to pray, to talk to God</a:t>
            </a:r>
          </a:p>
          <a:p>
            <a:pPr>
              <a:buFont typeface="Wingdings" charset="2"/>
              <a:buChar char="v"/>
            </a:pPr>
            <a:r>
              <a:rPr lang="en-US" sz="3600" dirty="0" smtClean="0"/>
              <a:t>Learning to take my prayer life more slowly</a:t>
            </a:r>
          </a:p>
          <a:p>
            <a:pPr>
              <a:buFont typeface="Wingdings" charset="2"/>
              <a:buChar char="v"/>
            </a:pPr>
            <a:r>
              <a:rPr lang="en-US" sz="3600" dirty="0" smtClean="0"/>
              <a:t>Old prayers go deep; love childhood prayers</a:t>
            </a:r>
          </a:p>
          <a:p>
            <a:pPr>
              <a:buFont typeface="Wingdings" charset="2"/>
              <a:buChar char="v"/>
            </a:pPr>
            <a:r>
              <a:rPr lang="en-US" sz="3600" dirty="0" smtClean="0"/>
              <a:t>No lists anymore; wait to be prompted by Holy Spirit</a:t>
            </a:r>
            <a:endParaRPr lang="en-US" sz="3600" dirty="0"/>
          </a:p>
        </p:txBody>
      </p:sp>
    </p:spTree>
    <p:extLst>
      <p:ext uri="{BB962C8B-B14F-4D97-AF65-F5344CB8AC3E}">
        <p14:creationId xmlns:p14="http://schemas.microsoft.com/office/powerpoint/2010/main" val="1253467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5400" smtClean="0"/>
              <a:t>Exploring Prayer with Others</a:t>
            </a:r>
            <a:endParaRPr lang="en-US" sz="5400"/>
          </a:p>
        </p:txBody>
      </p:sp>
      <p:pic>
        <p:nvPicPr>
          <p:cNvPr id="8" name="Content Placeholder 7"/>
          <p:cNvPicPr>
            <a:picLocks noGrp="1" noChangeAspect="1"/>
          </p:cNvPicPr>
          <p:nvPr>
            <p:ph sz="half" idx="1"/>
          </p:nvPr>
        </p:nvPicPr>
        <p:blipFill>
          <a:blip r:embed="rId3"/>
          <a:stretch>
            <a:fillRect/>
          </a:stretch>
        </p:blipFill>
        <p:spPr>
          <a:xfrm>
            <a:off x="536769" y="1825625"/>
            <a:ext cx="5838067" cy="3911505"/>
          </a:xfrm>
          <a:prstGeom prst="rect">
            <a:avLst/>
          </a:prstGeom>
        </p:spPr>
      </p:pic>
      <p:sp>
        <p:nvSpPr>
          <p:cNvPr id="7" name="Content Placeholder 6"/>
          <p:cNvSpPr>
            <a:spLocks noGrp="1"/>
          </p:cNvSpPr>
          <p:nvPr>
            <p:ph sz="half" idx="2"/>
          </p:nvPr>
        </p:nvSpPr>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000" smtClean="0"/>
              <a:t>Learning not to be</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4000"/>
          </a:p>
          <a:p>
            <a:pPr marL="0" marR="0" lvl="0" indent="0" algn="ctr" defTabSz="914400" eaLnBrk="1" fontAlgn="auto" latinLnBrk="0" hangingPunct="1">
              <a:lnSpc>
                <a:spcPct val="100000"/>
              </a:lnSpc>
              <a:spcBef>
                <a:spcPts val="0"/>
              </a:spcBef>
              <a:spcAft>
                <a:spcPts val="0"/>
              </a:spcAft>
              <a:buClrTx/>
              <a:buSzTx/>
              <a:buFontTx/>
              <a:buNone/>
              <a:tabLst/>
              <a:defRPr/>
            </a:pPr>
            <a:r>
              <a:rPr lang="en-US" sz="5400" smtClean="0"/>
              <a:t>“</a:t>
            </a:r>
            <a:r>
              <a:rPr lang="en-US" sz="5400" i="1" smtClean="0"/>
              <a:t>curved in upon oneself</a:t>
            </a:r>
            <a:r>
              <a:rPr lang="en-US" sz="5400" smtClean="0"/>
              <a:t>”</a:t>
            </a:r>
            <a:endParaRPr lang="en-US" sz="5400"/>
          </a:p>
        </p:txBody>
      </p:sp>
    </p:spTree>
    <p:extLst>
      <p:ext uri="{BB962C8B-B14F-4D97-AF65-F5344CB8AC3E}">
        <p14:creationId xmlns:p14="http://schemas.microsoft.com/office/powerpoint/2010/main" val="610735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838200" y="556591"/>
            <a:ext cx="5181600" cy="5620372"/>
          </a:xfrm>
        </p:spPr>
        <p:txBody>
          <a:bodyPr>
            <a:normAutofit lnSpcReduction="10000"/>
          </a:bodyPr>
          <a:lstStyle/>
          <a:p>
            <a:pPr marL="0" indent="0" algn="ctr">
              <a:lnSpc>
                <a:spcPct val="100000"/>
              </a:lnSpc>
              <a:spcBef>
                <a:spcPts val="0"/>
              </a:spcBef>
              <a:buNone/>
            </a:pPr>
            <a:r>
              <a:rPr lang="en-US" sz="3600"/>
              <a:t>"If I were asked for the most important advice I could give, that which I considered to be the most useful to the men of our century, I would simply say: in the name of God, stop a moment, cease your work, look around you</a:t>
            </a:r>
            <a:r>
              <a:rPr lang="en-US" sz="3600" smtClean="0"/>
              <a:t>.”</a:t>
            </a:r>
          </a:p>
          <a:p>
            <a:pPr marL="0" indent="0" algn="r">
              <a:lnSpc>
                <a:spcPct val="100000"/>
              </a:lnSpc>
              <a:spcBef>
                <a:spcPts val="0"/>
              </a:spcBef>
              <a:buNone/>
            </a:pPr>
            <a:endParaRPr lang="en-US" sz="2000" smtClean="0"/>
          </a:p>
          <a:p>
            <a:pPr marL="0" indent="0" algn="r">
              <a:lnSpc>
                <a:spcPct val="100000"/>
              </a:lnSpc>
              <a:spcBef>
                <a:spcPts val="0"/>
              </a:spcBef>
              <a:buNone/>
            </a:pPr>
            <a:r>
              <a:rPr lang="en-US" sz="2000" smtClean="0"/>
              <a:t>Leo Tolstoy 1908</a:t>
            </a:r>
            <a:endParaRPr lang="en-US" sz="2000"/>
          </a:p>
        </p:txBody>
      </p:sp>
      <p:pic>
        <p:nvPicPr>
          <p:cNvPr id="8" name="Content Placeholder 7"/>
          <p:cNvPicPr>
            <a:picLocks noGrp="1" noChangeAspect="1"/>
          </p:cNvPicPr>
          <p:nvPr>
            <p:ph sz="half" idx="2"/>
          </p:nvPr>
        </p:nvPicPr>
        <p:blipFill>
          <a:blip r:embed="rId3"/>
          <a:stretch>
            <a:fillRect/>
          </a:stretch>
        </p:blipFill>
        <p:spPr>
          <a:xfrm>
            <a:off x="6758609" y="249061"/>
            <a:ext cx="4591878" cy="6509663"/>
          </a:xfrm>
          <a:prstGeom prst="rect">
            <a:avLst/>
          </a:prstGeom>
        </p:spPr>
      </p:pic>
    </p:spTree>
    <p:extLst>
      <p:ext uri="{BB962C8B-B14F-4D97-AF65-F5344CB8AC3E}">
        <p14:creationId xmlns:p14="http://schemas.microsoft.com/office/powerpoint/2010/main" val="157685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399"/>
            <a:ext cx="10515600" cy="1325563"/>
          </a:xfrm>
        </p:spPr>
        <p:txBody>
          <a:bodyPr>
            <a:normAutofit/>
          </a:bodyPr>
          <a:lstStyle/>
          <a:p>
            <a:pPr algn="ctr"/>
            <a:r>
              <a:rPr lang="en-US" sz="5400" b="1" dirty="0" smtClean="0"/>
              <a:t>PRAYING IN OUR OLDER YEARS</a:t>
            </a:r>
            <a:endParaRPr lang="en-US" sz="5400" b="1" dirty="0"/>
          </a:p>
        </p:txBody>
      </p:sp>
      <p:pic>
        <p:nvPicPr>
          <p:cNvPr id="5" name="Content Placeholder 4"/>
          <p:cNvPicPr>
            <a:picLocks noGrp="1" noChangeAspect="1"/>
          </p:cNvPicPr>
          <p:nvPr>
            <p:ph sz="half" idx="1"/>
          </p:nvPr>
        </p:nvPicPr>
        <p:blipFill>
          <a:blip r:embed="rId3"/>
          <a:stretch>
            <a:fillRect/>
          </a:stretch>
        </p:blipFill>
        <p:spPr>
          <a:xfrm>
            <a:off x="518690" y="1437867"/>
            <a:ext cx="6339310" cy="4739095"/>
          </a:xfrm>
          <a:prstGeom prst="rect">
            <a:avLst/>
          </a:prstGeom>
        </p:spPr>
      </p:pic>
      <p:sp>
        <p:nvSpPr>
          <p:cNvPr id="4" name="Content Placeholder 3"/>
          <p:cNvSpPr>
            <a:spLocks noGrp="1"/>
          </p:cNvSpPr>
          <p:nvPr>
            <p:ph sz="half" idx="2"/>
          </p:nvPr>
        </p:nvSpPr>
        <p:spPr>
          <a:xfrm>
            <a:off x="7255564" y="2084042"/>
            <a:ext cx="4572001" cy="4351338"/>
          </a:xfrm>
        </p:spPr>
        <p:txBody>
          <a:bodyPr>
            <a:noAutofit/>
          </a:bodyPr>
          <a:lstStyle/>
          <a:p>
            <a:pPr marR="0" lvl="0" defTabSz="914400" eaLnBrk="1" fontAlgn="auto" latinLnBrk="0" hangingPunct="1">
              <a:lnSpc>
                <a:spcPct val="100000"/>
              </a:lnSpc>
              <a:spcBef>
                <a:spcPts val="0"/>
              </a:spcBef>
              <a:spcAft>
                <a:spcPts val="0"/>
              </a:spcAft>
              <a:buClrTx/>
              <a:buSzTx/>
              <a:buFont typeface="Wingdings" charset="2"/>
              <a:buChar char="v"/>
              <a:tabLst/>
              <a:defRPr/>
            </a:pPr>
            <a:r>
              <a:rPr lang="en-US" sz="4400" dirty="0" smtClean="0"/>
              <a:t>God’s Story</a:t>
            </a:r>
          </a:p>
          <a:p>
            <a:pPr marR="0" lvl="0" defTabSz="914400" eaLnBrk="1" fontAlgn="auto" latinLnBrk="0" hangingPunct="1">
              <a:lnSpc>
                <a:spcPct val="100000"/>
              </a:lnSpc>
              <a:spcBef>
                <a:spcPts val="0"/>
              </a:spcBef>
              <a:spcAft>
                <a:spcPts val="0"/>
              </a:spcAft>
              <a:buClrTx/>
              <a:buSzTx/>
              <a:buFont typeface="Wingdings" charset="2"/>
              <a:buChar char="v"/>
              <a:tabLst/>
              <a:defRPr/>
            </a:pPr>
            <a:endParaRPr lang="en-US" sz="4400" dirty="0" smtClean="0"/>
          </a:p>
          <a:p>
            <a:pPr marR="0" lvl="0" defTabSz="914400" eaLnBrk="1" fontAlgn="auto" latinLnBrk="0" hangingPunct="1">
              <a:lnSpc>
                <a:spcPct val="100000"/>
              </a:lnSpc>
              <a:spcBef>
                <a:spcPts val="0"/>
              </a:spcBef>
              <a:spcAft>
                <a:spcPts val="0"/>
              </a:spcAft>
              <a:buClrTx/>
              <a:buSzTx/>
              <a:buFont typeface="Wingdings" charset="2"/>
              <a:buChar char="v"/>
              <a:tabLst/>
              <a:defRPr/>
            </a:pPr>
            <a:r>
              <a:rPr lang="en-US" sz="4400" dirty="0" smtClean="0"/>
              <a:t>God’s Character</a:t>
            </a:r>
          </a:p>
          <a:p>
            <a:pPr marR="0" lvl="0" defTabSz="914400" eaLnBrk="1" fontAlgn="auto" latinLnBrk="0" hangingPunct="1">
              <a:lnSpc>
                <a:spcPct val="100000"/>
              </a:lnSpc>
              <a:spcBef>
                <a:spcPts val="0"/>
              </a:spcBef>
              <a:spcAft>
                <a:spcPts val="0"/>
              </a:spcAft>
              <a:buClrTx/>
              <a:buSzTx/>
              <a:buFont typeface="Wingdings" charset="2"/>
              <a:buChar char="v"/>
              <a:tabLst/>
              <a:defRPr/>
            </a:pPr>
            <a:endParaRPr lang="en-US" sz="4400" dirty="0" smtClean="0"/>
          </a:p>
          <a:p>
            <a:pPr marR="0" lvl="0" defTabSz="914400" eaLnBrk="1" fontAlgn="auto" latinLnBrk="0" hangingPunct="1">
              <a:lnSpc>
                <a:spcPct val="100000"/>
              </a:lnSpc>
              <a:spcBef>
                <a:spcPts val="0"/>
              </a:spcBef>
              <a:spcAft>
                <a:spcPts val="0"/>
              </a:spcAft>
              <a:buClrTx/>
              <a:buSzTx/>
              <a:buFont typeface="Wingdings" charset="2"/>
              <a:buChar char="v"/>
              <a:tabLst/>
              <a:defRPr/>
            </a:pPr>
            <a:r>
              <a:rPr lang="en-US" sz="4400" dirty="0" smtClean="0"/>
              <a:t>God’s Promises</a:t>
            </a:r>
            <a:endParaRPr lang="en-US" sz="4400" dirty="0"/>
          </a:p>
        </p:txBody>
      </p:sp>
    </p:spTree>
    <p:extLst>
      <p:ext uri="{BB962C8B-B14F-4D97-AF65-F5344CB8AC3E}">
        <p14:creationId xmlns:p14="http://schemas.microsoft.com/office/powerpoint/2010/main" val="1222863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7"/>
          <p:cNvPicPr>
            <a:picLocks noGrp="1" noChangeAspect="1"/>
          </p:cNvPicPr>
          <p:nvPr>
            <p:ph sz="half" idx="1"/>
          </p:nvPr>
        </p:nvPicPr>
        <p:blipFill>
          <a:blip r:embed="rId3"/>
          <a:stretch>
            <a:fillRect/>
          </a:stretch>
        </p:blipFill>
        <p:spPr>
          <a:xfrm>
            <a:off x="1328737" y="576263"/>
            <a:ext cx="4200525" cy="5600700"/>
          </a:xfrm>
          <a:prstGeom prst="rect">
            <a:avLst/>
          </a:prstGeom>
        </p:spPr>
      </p:pic>
      <p:pic>
        <p:nvPicPr>
          <p:cNvPr id="19" name="Content Placeholder 18"/>
          <p:cNvPicPr>
            <a:picLocks noGrp="1" noChangeAspect="1"/>
          </p:cNvPicPr>
          <p:nvPr>
            <p:ph sz="half" idx="2"/>
          </p:nvPr>
        </p:nvPicPr>
        <p:blipFill>
          <a:blip r:embed="rId4"/>
          <a:stretch>
            <a:fillRect/>
          </a:stretch>
        </p:blipFill>
        <p:spPr>
          <a:xfrm>
            <a:off x="7264400" y="2648744"/>
            <a:ext cx="2997200" cy="2705100"/>
          </a:xfrm>
          <a:prstGeom prst="rect">
            <a:avLst/>
          </a:prstGeom>
        </p:spPr>
      </p:pic>
      <p:sp>
        <p:nvSpPr>
          <p:cNvPr id="20" name="TextBox 19"/>
          <p:cNvSpPr txBox="1"/>
          <p:nvPr/>
        </p:nvSpPr>
        <p:spPr>
          <a:xfrm>
            <a:off x="7474226" y="854765"/>
            <a:ext cx="3580158" cy="1200329"/>
          </a:xfrm>
          <a:prstGeom prst="rect">
            <a:avLst/>
          </a:prstGeom>
          <a:noFill/>
        </p:spPr>
        <p:txBody>
          <a:bodyPr wrap="square" rtlCol="0">
            <a:spAutoFit/>
          </a:bodyPr>
          <a:lstStyle/>
          <a:p>
            <a:r>
              <a:rPr lang="en-US" sz="7200" smtClean="0">
                <a:latin typeface="Curlz MT" charset="0"/>
                <a:ea typeface="Curlz MT" charset="0"/>
                <a:cs typeface="Curlz MT" charset="0"/>
              </a:rPr>
              <a:t>I wonder</a:t>
            </a:r>
            <a:endParaRPr lang="en-US" sz="7200">
              <a:latin typeface="Curlz MT" charset="0"/>
              <a:ea typeface="Curlz MT" charset="0"/>
              <a:cs typeface="Curlz MT" charset="0"/>
            </a:endParaRPr>
          </a:p>
        </p:txBody>
      </p:sp>
    </p:spTree>
    <p:extLst>
      <p:ext uri="{BB962C8B-B14F-4D97-AF65-F5344CB8AC3E}">
        <p14:creationId xmlns:p14="http://schemas.microsoft.com/office/powerpoint/2010/main" val="1150570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normAutofit/>
          </a:bodyPr>
          <a:lstStyle/>
          <a:p>
            <a:pPr algn="ctr"/>
            <a:r>
              <a:rPr lang="en-US" sz="5400" dirty="0" smtClean="0"/>
              <a:t>The Master Weaver</a:t>
            </a:r>
            <a:endParaRPr lang="en-US" sz="5400" dirty="0"/>
          </a:p>
        </p:txBody>
      </p:sp>
      <p:pic>
        <p:nvPicPr>
          <p:cNvPr id="19" name="Content Placeholder 18"/>
          <p:cNvPicPr>
            <a:picLocks noGrp="1" noChangeAspect="1"/>
          </p:cNvPicPr>
          <p:nvPr>
            <p:ph sz="half" idx="1"/>
          </p:nvPr>
        </p:nvPicPr>
        <p:blipFill>
          <a:blip r:embed="rId3"/>
          <a:stretch>
            <a:fillRect/>
          </a:stretch>
        </p:blipFill>
        <p:spPr>
          <a:xfrm>
            <a:off x="838200" y="2276017"/>
            <a:ext cx="5181600" cy="3450553"/>
          </a:xfrm>
          <a:prstGeom prst="rect">
            <a:avLst/>
          </a:prstGeom>
        </p:spPr>
      </p:pic>
      <p:pic>
        <p:nvPicPr>
          <p:cNvPr id="21" name="Content Placeholder 20"/>
          <p:cNvPicPr>
            <a:picLocks noGrp="1" noChangeAspect="1"/>
          </p:cNvPicPr>
          <p:nvPr>
            <p:ph sz="half" idx="2"/>
          </p:nvPr>
        </p:nvPicPr>
        <p:blipFill>
          <a:blip r:embed="rId4"/>
          <a:stretch>
            <a:fillRect/>
          </a:stretch>
        </p:blipFill>
        <p:spPr>
          <a:xfrm>
            <a:off x="6172200" y="2276018"/>
            <a:ext cx="5423946" cy="3450552"/>
          </a:xfrm>
          <a:prstGeom prst="rect">
            <a:avLst/>
          </a:prstGeom>
        </p:spPr>
      </p:pic>
    </p:spTree>
    <p:extLst>
      <p:ext uri="{BB962C8B-B14F-4D97-AF65-F5344CB8AC3E}">
        <p14:creationId xmlns:p14="http://schemas.microsoft.com/office/powerpoint/2010/main" val="1917890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3"/>
          <a:stretch>
            <a:fillRect/>
          </a:stretch>
        </p:blipFill>
        <p:spPr>
          <a:xfrm>
            <a:off x="5183188" y="1442961"/>
            <a:ext cx="6172200" cy="3962552"/>
          </a:xfrm>
          <a:prstGeom prst="rect">
            <a:avLst/>
          </a:prstGeom>
        </p:spPr>
      </p:pic>
      <p:sp>
        <p:nvSpPr>
          <p:cNvPr id="7" name="Text Placeholder 6"/>
          <p:cNvSpPr>
            <a:spLocks noGrp="1"/>
          </p:cNvSpPr>
          <p:nvPr>
            <p:ph type="body" sz="half" idx="2"/>
          </p:nvPr>
        </p:nvSpPr>
        <p:spPr>
          <a:xfrm>
            <a:off x="839788" y="954157"/>
            <a:ext cx="3932237" cy="4914831"/>
          </a:xfrm>
        </p:spPr>
        <p:txBody>
          <a:bodyPr>
            <a:normAutofit/>
          </a:bodyPr>
          <a:lstStyle/>
          <a:p>
            <a:pPr algn="ctr"/>
            <a:r>
              <a:rPr lang="en-US" sz="4000" smtClean="0"/>
              <a:t>“And </a:t>
            </a:r>
            <a:r>
              <a:rPr lang="en-US" sz="4000"/>
              <a:t>to know the love of Christ, which </a:t>
            </a:r>
            <a:r>
              <a:rPr lang="en-US" sz="4000" err="1"/>
              <a:t>passeth</a:t>
            </a:r>
            <a:r>
              <a:rPr lang="en-US" sz="4000"/>
              <a:t> knowledge, that ye might be filled with all the </a:t>
            </a:r>
            <a:r>
              <a:rPr lang="en-US" sz="4000" smtClean="0"/>
              <a:t>fullness </a:t>
            </a:r>
            <a:r>
              <a:rPr lang="en-US" sz="4000"/>
              <a:t>of </a:t>
            </a:r>
            <a:r>
              <a:rPr lang="en-US" sz="4000" smtClean="0"/>
              <a:t>God.”</a:t>
            </a:r>
          </a:p>
          <a:p>
            <a:pPr algn="ctr"/>
            <a:endParaRPr lang="en-US" sz="2000"/>
          </a:p>
          <a:p>
            <a:pPr algn="ctr"/>
            <a:r>
              <a:rPr lang="en-US" sz="2400" smtClean="0"/>
              <a:t>Ephesians 3 : 19 (KJV)</a:t>
            </a:r>
            <a:endParaRPr lang="en-US" sz="2400"/>
          </a:p>
        </p:txBody>
      </p:sp>
    </p:spTree>
    <p:extLst>
      <p:ext uri="{BB962C8B-B14F-4D97-AF65-F5344CB8AC3E}">
        <p14:creationId xmlns:p14="http://schemas.microsoft.com/office/powerpoint/2010/main" val="259218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a:xfrm>
            <a:off x="839788" y="457199"/>
            <a:ext cx="3932237" cy="3558209"/>
          </a:xfrm>
        </p:spPr>
        <p:txBody>
          <a:bodyPr>
            <a:normAutofit/>
          </a:bodyPr>
          <a:lstStyle/>
          <a:p>
            <a:pPr algn="ctr"/>
            <a:r>
              <a:rPr lang="en-US" sz="6000" b="1" dirty="0" smtClean="0"/>
              <a:t>God’s Promises</a:t>
            </a:r>
            <a:endParaRPr lang="en-US" sz="6000" b="1" dirty="0"/>
          </a:p>
        </p:txBody>
      </p:sp>
      <p:pic>
        <p:nvPicPr>
          <p:cNvPr id="5" name="Picture Placeholder 4"/>
          <p:cNvPicPr>
            <a:picLocks noGrp="1" noChangeAspect="1"/>
          </p:cNvPicPr>
          <p:nvPr>
            <p:ph type="pic" idx="1"/>
          </p:nvPr>
        </p:nvPicPr>
        <p:blipFill>
          <a:blip r:embed="rId3"/>
          <a:srcRect t="19797" b="19797"/>
          <a:stretch>
            <a:fillRect/>
          </a:stretch>
        </p:blipFill>
        <p:spPr>
          <a:xfrm>
            <a:off x="4772025" y="662767"/>
            <a:ext cx="6788608" cy="5360346"/>
          </a:xfrm>
          <a:prstGeom prst="rect">
            <a:avLst/>
          </a:prstGeom>
        </p:spPr>
      </p:pic>
    </p:spTree>
    <p:extLst>
      <p:ext uri="{BB962C8B-B14F-4D97-AF65-F5344CB8AC3E}">
        <p14:creationId xmlns:p14="http://schemas.microsoft.com/office/powerpoint/2010/main" val="5430685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valletta-festa.jpg"/>
          <p:cNvPicPr>
            <a:picLocks noGrp="1" noChangeAspect="1"/>
          </p:cNvPicPr>
          <p:nvPr>
            <p:ph sz="half" idx="1"/>
          </p:nvPr>
        </p:nvPicPr>
        <p:blipFill>
          <a:blip r:embed="rId3">
            <a:extLst>
              <a:ext uri="{28A0092B-C50C-407E-A947-70E740481C1C}">
                <a14:useLocalDpi xmlns:a14="http://schemas.microsoft.com/office/drawing/2010/main" val="0"/>
              </a:ext>
            </a:extLst>
          </a:blip>
          <a:srcRect t="18113" b="18113"/>
          <a:stretch>
            <a:fillRect/>
          </a:stretch>
        </p:blipFill>
        <p:spPr>
          <a:xfrm>
            <a:off x="1053757" y="471185"/>
            <a:ext cx="9634015" cy="2788850"/>
          </a:xfrm>
        </p:spPr>
      </p:pic>
      <p:sp>
        <p:nvSpPr>
          <p:cNvPr id="7" name="Content Placeholder 6"/>
          <p:cNvSpPr>
            <a:spLocks noGrp="1"/>
          </p:cNvSpPr>
          <p:nvPr>
            <p:ph sz="half" idx="14"/>
          </p:nvPr>
        </p:nvSpPr>
        <p:spPr>
          <a:xfrm>
            <a:off x="2247900" y="3578087"/>
            <a:ext cx="7707406" cy="2822714"/>
          </a:xfrm>
          <a:prstGeom prst="rect">
            <a:avLst/>
          </a:prstGeom>
        </p:spPr>
        <p:txBody>
          <a:bodyPr>
            <a:normAutofit/>
          </a:bodyPr>
          <a:lstStyle/>
          <a:p>
            <a:pPr marL="0" indent="0" algn="ctr">
              <a:buNone/>
            </a:pPr>
            <a:r>
              <a:rPr lang="en-US" sz="3200" dirty="0"/>
              <a:t>Aged men and women once again will sit in the squares of Jerusalem, each with a stick to lean on because of their great age.</a:t>
            </a:r>
          </a:p>
          <a:p>
            <a:pPr marL="0" indent="0" algn="ctr">
              <a:buNone/>
            </a:pPr>
            <a:r>
              <a:rPr lang="en-US" sz="3200" dirty="0"/>
              <a:t>And the squares will be full of boys and girls playing there</a:t>
            </a:r>
          </a:p>
          <a:p>
            <a:pPr marL="0" indent="0" algn="r">
              <a:buNone/>
            </a:pPr>
            <a:r>
              <a:rPr lang="en-US" dirty="0" smtClean="0"/>
              <a:t>Zechariah 8: 4-5</a:t>
            </a:r>
          </a:p>
          <a:p>
            <a:pPr marL="0" indent="0" algn="ctr">
              <a:buNone/>
            </a:pPr>
            <a:endParaRPr lang="en-US" sz="3200" dirty="0"/>
          </a:p>
        </p:txBody>
      </p:sp>
    </p:spTree>
    <p:extLst>
      <p:ext uri="{BB962C8B-B14F-4D97-AF65-F5344CB8AC3E}">
        <p14:creationId xmlns:p14="http://schemas.microsoft.com/office/powerpoint/2010/main" val="19220569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270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6659217" y="551975"/>
            <a:ext cx="4432853" cy="5972501"/>
          </a:xfrm>
          <a:prstGeom prst="rect">
            <a:avLst/>
          </a:prstGeom>
        </p:spPr>
        <p:txBody>
          <a:bodyPr>
            <a:normAutofit/>
          </a:bodyPr>
          <a:lstStyle/>
          <a:p>
            <a:pPr marL="0" indent="0" algn="ctr">
              <a:buNone/>
            </a:pPr>
            <a:endParaRPr lang="en-US" sz="4400" dirty="0" smtClean="0"/>
          </a:p>
          <a:p>
            <a:pPr marL="0" indent="0" algn="ctr">
              <a:buNone/>
            </a:pPr>
            <a:r>
              <a:rPr lang="en-US" sz="4400" dirty="0" smtClean="0"/>
              <a:t>They </a:t>
            </a:r>
            <a:r>
              <a:rPr lang="en-US" sz="4400" dirty="0"/>
              <a:t>still bear fruit in old age; they are ever full of sap and </a:t>
            </a:r>
            <a:r>
              <a:rPr lang="en-US" sz="4400" dirty="0" smtClean="0"/>
              <a:t>green</a:t>
            </a:r>
          </a:p>
          <a:p>
            <a:pPr marL="0" indent="0" algn="ctr">
              <a:buNone/>
            </a:pPr>
            <a:endParaRPr lang="en-US" sz="4400" dirty="0" smtClean="0"/>
          </a:p>
          <a:p>
            <a:pPr marL="0" indent="0" algn="ctr">
              <a:buNone/>
            </a:pPr>
            <a:r>
              <a:rPr lang="en-US" sz="3200" dirty="0" smtClean="0"/>
              <a:t>Psalm 92: 14</a:t>
            </a:r>
            <a:endParaRPr lang="en-US" sz="3200" dirty="0"/>
          </a:p>
          <a:p>
            <a:pPr marL="0" indent="0">
              <a:buNone/>
            </a:pPr>
            <a:endParaRPr lang="en-US" sz="4000" dirty="0"/>
          </a:p>
        </p:txBody>
      </p:sp>
      <p:pic>
        <p:nvPicPr>
          <p:cNvPr id="7" name="Content Placeholder 6" descr="8513389-old-fruit-tree-in-orchard-in-summer-time-in-germany.jpg"/>
          <p:cNvPicPr>
            <a:picLocks noGrp="1" noChangeAspect="1"/>
          </p:cNvPicPr>
          <p:nvPr>
            <p:ph sz="half" idx="2"/>
          </p:nvPr>
        </p:nvPicPr>
        <p:blipFill>
          <a:blip r:embed="rId3">
            <a:extLst>
              <a:ext uri="{28A0092B-C50C-407E-A947-70E740481C1C}">
                <a14:useLocalDpi xmlns:a14="http://schemas.microsoft.com/office/drawing/2010/main" val="0"/>
              </a:ext>
            </a:extLst>
          </a:blip>
          <a:srcRect l="22507" r="22507"/>
          <a:stretch>
            <a:fillRect/>
          </a:stretch>
        </p:blipFill>
        <p:spPr>
          <a:xfrm>
            <a:off x="1089987" y="551975"/>
            <a:ext cx="4919869" cy="5972501"/>
          </a:xfrm>
          <a:prstGeom prst="rect">
            <a:avLst/>
          </a:prstGeom>
        </p:spPr>
      </p:pic>
    </p:spTree>
    <p:extLst>
      <p:ext uri="{BB962C8B-B14F-4D97-AF65-F5344CB8AC3E}">
        <p14:creationId xmlns:p14="http://schemas.microsoft.com/office/powerpoint/2010/main" val="15657188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3"/>
          <a:stretch>
            <a:fillRect/>
          </a:stretch>
        </p:blipFill>
        <p:spPr>
          <a:xfrm>
            <a:off x="838200" y="1118119"/>
            <a:ext cx="5641975" cy="4617000"/>
          </a:xfrm>
          <a:prstGeom prst="rect">
            <a:avLst/>
          </a:prstGeom>
        </p:spPr>
      </p:pic>
      <p:sp>
        <p:nvSpPr>
          <p:cNvPr id="4" name="Content Placeholder 3"/>
          <p:cNvSpPr>
            <a:spLocks noGrp="1"/>
          </p:cNvSpPr>
          <p:nvPr>
            <p:ph sz="half" idx="2"/>
          </p:nvPr>
        </p:nvSpPr>
        <p:spPr>
          <a:xfrm>
            <a:off x="7096539" y="536713"/>
            <a:ext cx="4591878" cy="5764696"/>
          </a:xfrm>
        </p:spPr>
        <p:txBody>
          <a:bodyPr>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smtClean="0"/>
              <a:t>The Philosophy of</a:t>
            </a:r>
          </a:p>
          <a:p>
            <a:pPr marL="0" marR="0" lvl="0" indent="0" algn="ctr" defTabSz="914400" eaLnBrk="1" fontAlgn="auto" latinLnBrk="0" hangingPunct="1">
              <a:lnSpc>
                <a:spcPct val="100000"/>
              </a:lnSpc>
              <a:spcBef>
                <a:spcPts val="0"/>
              </a:spcBef>
              <a:spcAft>
                <a:spcPts val="0"/>
              </a:spcAft>
              <a:buClrTx/>
              <a:buSzTx/>
              <a:buFontTx/>
              <a:buNone/>
              <a:tabLst/>
              <a:defRPr/>
            </a:pPr>
            <a:r>
              <a:rPr lang="en-US" sz="3600" b="1" err="1" smtClean="0"/>
              <a:t>Kintsugi</a:t>
            </a:r>
            <a:endParaRPr lang="en-US" sz="3600" b="1" smtClean="0"/>
          </a:p>
          <a:p>
            <a:pPr marL="0" marR="0" lvl="0" indent="0" algn="ctr" defTabSz="914400" eaLnBrk="1" fontAlgn="auto" latinLnBrk="0" hangingPunct="1">
              <a:lnSpc>
                <a:spcPct val="100000"/>
              </a:lnSpc>
              <a:spcBef>
                <a:spcPts val="0"/>
              </a:spcBef>
              <a:spcAft>
                <a:spcPts val="0"/>
              </a:spcAft>
              <a:buClrTx/>
              <a:buSzTx/>
              <a:buFontTx/>
              <a:buNone/>
              <a:tabLst/>
              <a:defRPr/>
            </a:pPr>
            <a:endParaRPr lang="en-US" smtClean="0"/>
          </a:p>
          <a:p>
            <a:pPr marL="0" marR="0" lvl="0" indent="0" algn="ctr" defTabSz="914400" eaLnBrk="1" fontAlgn="auto" latinLnBrk="0" hangingPunct="1">
              <a:lnSpc>
                <a:spcPct val="100000"/>
              </a:lnSpc>
              <a:spcBef>
                <a:spcPts val="0"/>
              </a:spcBef>
              <a:spcAft>
                <a:spcPts val="0"/>
              </a:spcAft>
              <a:buClrTx/>
              <a:buSzTx/>
              <a:buFontTx/>
              <a:buNone/>
              <a:tabLst/>
              <a:defRPr/>
            </a:pPr>
            <a:r>
              <a:rPr lang="en-US" sz="3600" smtClean="0"/>
              <a:t>Japanese fill damaged pots with gold </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3600"/>
          </a:p>
          <a:p>
            <a:pPr marL="0" marR="0" lvl="0" indent="0" algn="ctr" defTabSz="914400" eaLnBrk="1" fontAlgn="auto" latinLnBrk="0" hangingPunct="1">
              <a:lnSpc>
                <a:spcPct val="100000"/>
              </a:lnSpc>
              <a:spcBef>
                <a:spcPts val="0"/>
              </a:spcBef>
              <a:spcAft>
                <a:spcPts val="0"/>
              </a:spcAft>
              <a:buClrTx/>
              <a:buSzTx/>
              <a:buFontTx/>
              <a:buNone/>
              <a:tabLst/>
              <a:defRPr/>
            </a:pPr>
            <a:r>
              <a:rPr lang="en-US" sz="3600" smtClean="0"/>
              <a:t>The old and damaged has history and becomes more beautiful</a:t>
            </a:r>
          </a:p>
        </p:txBody>
      </p:sp>
    </p:spTree>
    <p:extLst>
      <p:ext uri="{BB962C8B-B14F-4D97-AF65-F5344CB8AC3E}">
        <p14:creationId xmlns:p14="http://schemas.microsoft.com/office/powerpoint/2010/main" val="19948429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Oval 2"/>
          <p:cNvSpPr>
            <a:spLocks noChangeArrowheads="1"/>
          </p:cNvSpPr>
          <p:nvPr/>
        </p:nvSpPr>
        <p:spPr bwMode="auto">
          <a:xfrm>
            <a:off x="4860564" y="2532355"/>
            <a:ext cx="2592388" cy="2016125"/>
          </a:xfrm>
          <a:prstGeom prst="ellipse">
            <a:avLst/>
          </a:prstGeom>
          <a:solidFill>
            <a:schemeClr val="bg1"/>
          </a:solidFill>
          <a:ln w="38100">
            <a:solidFill>
              <a:srgbClr val="A5002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r>
              <a:rPr lang="en-GB" sz="2800">
                <a:ln w="0"/>
                <a:effectLst>
                  <a:outerShdw blurRad="38100" dist="19050" dir="2700000" algn="tl" rotWithShape="0">
                    <a:schemeClr val="dk1">
                      <a:alpha val="40000"/>
                    </a:schemeClr>
                  </a:outerShdw>
                </a:effectLst>
                <a:latin typeface="Arial" charset="0"/>
              </a:rPr>
              <a:t>Meaning in Life</a:t>
            </a:r>
            <a:endParaRPr lang="en-US" sz="2800">
              <a:ln w="0"/>
              <a:effectLst>
                <a:outerShdw blurRad="38100" dist="19050" dir="2700000" algn="tl" rotWithShape="0">
                  <a:schemeClr val="dk1">
                    <a:alpha val="40000"/>
                  </a:schemeClr>
                </a:outerShdw>
              </a:effectLst>
              <a:latin typeface="Arial" charset="0"/>
            </a:endParaRPr>
          </a:p>
        </p:txBody>
      </p:sp>
      <p:sp>
        <p:nvSpPr>
          <p:cNvPr id="17411" name="Line 3"/>
          <p:cNvSpPr>
            <a:spLocks noChangeShapeType="1"/>
          </p:cNvSpPr>
          <p:nvPr/>
        </p:nvSpPr>
        <p:spPr bwMode="auto">
          <a:xfrm flipH="1">
            <a:off x="2565398" y="3947715"/>
            <a:ext cx="2360442" cy="117722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GB"/>
          </a:p>
        </p:txBody>
      </p:sp>
      <p:sp>
        <p:nvSpPr>
          <p:cNvPr id="17412" name="Rectangle 4"/>
          <p:cNvSpPr>
            <a:spLocks noChangeArrowheads="1"/>
          </p:cNvSpPr>
          <p:nvPr/>
        </p:nvSpPr>
        <p:spPr bwMode="auto">
          <a:xfrm>
            <a:off x="2016678" y="5236160"/>
            <a:ext cx="3238499" cy="865186"/>
          </a:xfrm>
          <a:prstGeom prst="rect">
            <a:avLst/>
          </a:prstGeom>
          <a:solidFill>
            <a:schemeClr val="bg1"/>
          </a:solidFill>
          <a:ln w="38100">
            <a:solidFill>
              <a:srgbClr val="A5002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r>
              <a:rPr lang="en-GB" sz="2000">
                <a:latin typeface="Arial" charset="0"/>
              </a:rPr>
              <a:t>Find intimacy with </a:t>
            </a:r>
            <a:r>
              <a:rPr lang="en-GB" sz="2000" smtClean="0">
                <a:latin typeface="Arial" charset="0"/>
              </a:rPr>
              <a:t>God</a:t>
            </a:r>
          </a:p>
          <a:p>
            <a:pPr algn="ctr" eaLnBrk="1" hangingPunct="1"/>
            <a:r>
              <a:rPr lang="en-GB" sz="2000" smtClean="0">
                <a:latin typeface="Arial" charset="0"/>
              </a:rPr>
              <a:t> </a:t>
            </a:r>
            <a:r>
              <a:rPr lang="en-GB" sz="2000">
                <a:latin typeface="Arial" charset="0"/>
              </a:rPr>
              <a:t>and /or </a:t>
            </a:r>
            <a:r>
              <a:rPr lang="en-GB" sz="2000" smtClean="0">
                <a:latin typeface="Arial" charset="0"/>
              </a:rPr>
              <a:t>others</a:t>
            </a:r>
            <a:endParaRPr lang="en-US" sz="2000">
              <a:latin typeface="Arial" charset="0"/>
            </a:endParaRPr>
          </a:p>
        </p:txBody>
      </p:sp>
      <p:sp>
        <p:nvSpPr>
          <p:cNvPr id="17413" name="Line 5"/>
          <p:cNvSpPr>
            <a:spLocks noChangeShapeType="1"/>
          </p:cNvSpPr>
          <p:nvPr/>
        </p:nvSpPr>
        <p:spPr bwMode="auto">
          <a:xfrm flipH="1" flipV="1">
            <a:off x="2565398" y="1955893"/>
            <a:ext cx="2360442" cy="111295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GB"/>
          </a:p>
        </p:txBody>
      </p:sp>
      <p:sp>
        <p:nvSpPr>
          <p:cNvPr id="17414" name="Rectangle 6"/>
          <p:cNvSpPr>
            <a:spLocks noChangeArrowheads="1"/>
          </p:cNvSpPr>
          <p:nvPr/>
        </p:nvSpPr>
        <p:spPr bwMode="auto">
          <a:xfrm>
            <a:off x="2016678" y="1015437"/>
            <a:ext cx="3167063" cy="792162"/>
          </a:xfrm>
          <a:prstGeom prst="rect">
            <a:avLst/>
          </a:prstGeom>
          <a:solidFill>
            <a:schemeClr val="bg1"/>
          </a:solidFill>
          <a:ln w="38100">
            <a:solidFill>
              <a:srgbClr val="A5002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r>
              <a:rPr lang="en-GB" sz="2000">
                <a:latin typeface="Arial" charset="0"/>
              </a:rPr>
              <a:t>Transcend Loss/Disability</a:t>
            </a:r>
            <a:endParaRPr lang="en-US" sz="2000">
              <a:latin typeface="Arial" charset="0"/>
            </a:endParaRPr>
          </a:p>
        </p:txBody>
      </p:sp>
      <p:sp>
        <p:nvSpPr>
          <p:cNvPr id="17415" name="Line 7"/>
          <p:cNvSpPr>
            <a:spLocks noChangeShapeType="1"/>
          </p:cNvSpPr>
          <p:nvPr/>
        </p:nvSpPr>
        <p:spPr bwMode="auto">
          <a:xfrm flipV="1">
            <a:off x="7534276" y="1844674"/>
            <a:ext cx="2245828" cy="122417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GB"/>
          </a:p>
        </p:txBody>
      </p:sp>
      <p:sp>
        <p:nvSpPr>
          <p:cNvPr id="17416" name="Rectangle 8"/>
          <p:cNvSpPr>
            <a:spLocks noChangeArrowheads="1"/>
          </p:cNvSpPr>
          <p:nvPr/>
        </p:nvSpPr>
        <p:spPr bwMode="auto">
          <a:xfrm>
            <a:off x="7387675" y="993950"/>
            <a:ext cx="3097212" cy="792162"/>
          </a:xfrm>
          <a:prstGeom prst="rect">
            <a:avLst/>
          </a:prstGeom>
          <a:solidFill>
            <a:schemeClr val="bg1"/>
          </a:solidFill>
          <a:ln w="38100">
            <a:solidFill>
              <a:srgbClr val="A5002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r>
              <a:rPr lang="en-GB" sz="2000">
                <a:latin typeface="Arial" charset="0"/>
              </a:rPr>
              <a:t>Find Final Meaning</a:t>
            </a:r>
            <a:endParaRPr lang="en-US" sz="2000">
              <a:latin typeface="Arial" charset="0"/>
            </a:endParaRPr>
          </a:p>
        </p:txBody>
      </p:sp>
      <p:sp>
        <p:nvSpPr>
          <p:cNvPr id="17417" name="Line 9"/>
          <p:cNvSpPr>
            <a:spLocks noChangeShapeType="1"/>
          </p:cNvSpPr>
          <p:nvPr/>
        </p:nvSpPr>
        <p:spPr bwMode="auto">
          <a:xfrm>
            <a:off x="7452952" y="4083238"/>
            <a:ext cx="2370325" cy="10384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GB"/>
          </a:p>
        </p:txBody>
      </p:sp>
      <p:sp>
        <p:nvSpPr>
          <p:cNvPr id="17418" name="Rectangle 10"/>
          <p:cNvSpPr>
            <a:spLocks noChangeArrowheads="1"/>
          </p:cNvSpPr>
          <p:nvPr/>
        </p:nvSpPr>
        <p:spPr bwMode="auto">
          <a:xfrm>
            <a:off x="7387675" y="5236160"/>
            <a:ext cx="3097212" cy="863203"/>
          </a:xfrm>
          <a:prstGeom prst="rect">
            <a:avLst/>
          </a:prstGeom>
          <a:solidFill>
            <a:schemeClr val="bg1"/>
          </a:solidFill>
          <a:ln w="38100">
            <a:solidFill>
              <a:srgbClr val="A5002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r>
              <a:rPr lang="en-GB" sz="2000">
                <a:latin typeface="Arial" charset="0"/>
              </a:rPr>
              <a:t>Find Hope</a:t>
            </a:r>
            <a:endParaRPr lang="en-US" sz="2000">
              <a:latin typeface="Arial" charset="0"/>
            </a:endParaRPr>
          </a:p>
        </p:txBody>
      </p:sp>
      <p:sp>
        <p:nvSpPr>
          <p:cNvPr id="17419" name="Text Box 11"/>
          <p:cNvSpPr txBox="1">
            <a:spLocks noChangeArrowheads="1"/>
          </p:cNvSpPr>
          <p:nvPr/>
        </p:nvSpPr>
        <p:spPr bwMode="auto">
          <a:xfrm>
            <a:off x="5493471" y="6334229"/>
            <a:ext cx="6327438"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eaLnBrk="1" hangingPunct="1"/>
            <a:r>
              <a:rPr lang="en-GB" b="1">
                <a:latin typeface="Arial" charset="0"/>
              </a:rPr>
              <a:t>Elizabeth </a:t>
            </a:r>
            <a:r>
              <a:rPr lang="en-GB" b="1" err="1" smtClean="0">
                <a:latin typeface="Arial" charset="0"/>
              </a:rPr>
              <a:t>MacKinlay</a:t>
            </a:r>
            <a:r>
              <a:rPr lang="en-GB" b="1" smtClean="0">
                <a:latin typeface="Arial" charset="0"/>
              </a:rPr>
              <a:t> </a:t>
            </a:r>
            <a:r>
              <a:rPr lang="en-GB" b="1">
                <a:latin typeface="Arial" charset="0"/>
              </a:rPr>
              <a:t>: Model of Spiritual Tasks of Ageing</a:t>
            </a:r>
            <a:endParaRPr lang="en-US" b="1">
              <a:latin typeface="Arial" charset="0"/>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21</a:t>
            </a:fld>
            <a:endParaRPr lang="en-US"/>
          </a:p>
        </p:txBody>
      </p:sp>
    </p:spTree>
    <p:extLst>
      <p:ext uri="{BB962C8B-B14F-4D97-AF65-F5344CB8AC3E}">
        <p14:creationId xmlns:p14="http://schemas.microsoft.com/office/powerpoint/2010/main" val="1413444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Autofit/>
          </a:bodyPr>
          <a:lstStyle/>
          <a:p>
            <a:pPr marL="68580" indent="0" algn="ctr"/>
            <a:r>
              <a:rPr lang="en-US" sz="2400" dirty="0" smtClean="0"/>
              <a:t/>
            </a:r>
            <a:br>
              <a:rPr lang="en-US" sz="2400" dirty="0" smtClean="0"/>
            </a:br>
            <a:endParaRPr lang="en-US" sz="2400" dirty="0"/>
          </a:p>
        </p:txBody>
      </p:sp>
      <p:pic>
        <p:nvPicPr>
          <p:cNvPr id="10" name="Content Placeholder 9"/>
          <p:cNvPicPr>
            <a:picLocks noGrp="1" noChangeAspect="1"/>
          </p:cNvPicPr>
          <p:nvPr>
            <p:ph type="pic" idx="1"/>
          </p:nvPr>
        </p:nvPicPr>
        <p:blipFill>
          <a:blip r:embed="rId3">
            <a:extLst>
              <a:ext uri="{28A0092B-C50C-407E-A947-70E740481C1C}">
                <a14:useLocalDpi xmlns:a14="http://schemas.microsoft.com/office/drawing/2010/main" val="0"/>
              </a:ext>
            </a:extLst>
          </a:blip>
          <a:srcRect l="15725" r="15725"/>
          <a:stretch>
            <a:fillRect/>
          </a:stretch>
        </p:blipFill>
        <p:spPr/>
      </p:pic>
      <p:sp>
        <p:nvSpPr>
          <p:cNvPr id="11" name="Text Placeholder 10"/>
          <p:cNvSpPr>
            <a:spLocks noGrp="1"/>
          </p:cNvSpPr>
          <p:nvPr>
            <p:ph type="body" sz="half" idx="2"/>
          </p:nvPr>
        </p:nvSpPr>
        <p:spPr>
          <a:xfrm>
            <a:off x="839788" y="1192696"/>
            <a:ext cx="3932237" cy="4676292"/>
          </a:xfrm>
        </p:spPr>
        <p:txBody>
          <a:bodyPr>
            <a:noAutofit/>
          </a:bodyPr>
          <a:lstStyle/>
          <a:p>
            <a:pPr algn="ctr"/>
            <a:r>
              <a:rPr lang="en-US" sz="3600" dirty="0"/>
              <a:t>Therefore we do not lose heart. Though outwardly we are wasting away, yet inwardly we are being renewed day by </a:t>
            </a:r>
            <a:r>
              <a:rPr lang="en-US" sz="3600" dirty="0" smtClean="0"/>
              <a:t>day</a:t>
            </a:r>
          </a:p>
          <a:p>
            <a:pPr algn="ctr"/>
            <a:r>
              <a:rPr lang="en-US" sz="3600" dirty="0"/>
              <a:t/>
            </a:r>
            <a:br>
              <a:rPr lang="en-US" sz="3600" dirty="0"/>
            </a:br>
            <a:r>
              <a:rPr lang="en-US" sz="2400" dirty="0"/>
              <a:t>2 Corinthians 4: 16</a:t>
            </a:r>
          </a:p>
        </p:txBody>
      </p:sp>
    </p:spTree>
    <p:extLst>
      <p:ext uri="{BB962C8B-B14F-4D97-AF65-F5344CB8AC3E}">
        <p14:creationId xmlns:p14="http://schemas.microsoft.com/office/powerpoint/2010/main" val="962505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6637" y="242626"/>
            <a:ext cx="4108228" cy="1298448"/>
          </a:xfrm>
        </p:spPr>
        <p:txBody>
          <a:bodyPr>
            <a:noAutofit/>
          </a:bodyPr>
          <a:lstStyle/>
          <a:p>
            <a:r>
              <a:rPr lang="en-US" sz="2800" dirty="0" smtClean="0"/>
              <a:t>Rembrandt </a:t>
            </a:r>
            <a:r>
              <a:rPr lang="en-US" sz="2800" dirty="0"/>
              <a:t>van </a:t>
            </a:r>
            <a:r>
              <a:rPr lang="en-US" sz="2800" dirty="0" smtClean="0"/>
              <a:t>Rijn  </a:t>
            </a:r>
            <a:r>
              <a:rPr lang="en-US" sz="2800" dirty="0"/>
              <a:t>1669</a:t>
            </a:r>
          </a:p>
        </p:txBody>
      </p:sp>
      <p:pic>
        <p:nvPicPr>
          <p:cNvPr id="8" name="Content Placeholder 7" descr="Rembrandt_Self_Portrait_with_Two_Circles.jpg"/>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251587" y="987425"/>
            <a:ext cx="4035401" cy="4873625"/>
          </a:xfrm>
          <a:prstGeom prst="rect">
            <a:avLst/>
          </a:prstGeom>
        </p:spPr>
      </p:pic>
      <p:sp>
        <p:nvSpPr>
          <p:cNvPr id="6" name="Text Placeholder 5"/>
          <p:cNvSpPr>
            <a:spLocks noGrp="1"/>
          </p:cNvSpPr>
          <p:nvPr>
            <p:ph type="body" sz="half" idx="2"/>
          </p:nvPr>
        </p:nvSpPr>
        <p:spPr>
          <a:xfrm>
            <a:off x="526637" y="1731723"/>
            <a:ext cx="3932237" cy="3811588"/>
          </a:xfrm>
        </p:spPr>
        <p:txBody>
          <a:bodyPr>
            <a:normAutofit fontScale="70000" lnSpcReduction="20000"/>
          </a:bodyPr>
          <a:lstStyle/>
          <a:p>
            <a:endParaRPr lang="en-US" dirty="0" smtClean="0"/>
          </a:p>
          <a:p>
            <a:endParaRPr lang="en-US" dirty="0"/>
          </a:p>
          <a:p>
            <a:endParaRPr lang="en-US" dirty="0" smtClean="0"/>
          </a:p>
          <a:p>
            <a:pPr algn="ctr"/>
            <a:r>
              <a:rPr lang="en-US" sz="4600" dirty="0"/>
              <a:t>“a pattern of decay confronts my stare, but I shall paint God’s image breaking through”</a:t>
            </a:r>
          </a:p>
          <a:p>
            <a:pPr algn="ctr"/>
            <a:endParaRPr lang="en-US" sz="3900" dirty="0"/>
          </a:p>
          <a:p>
            <a:pPr algn="r"/>
            <a:r>
              <a:rPr lang="en-US" sz="2400" dirty="0" smtClean="0"/>
              <a:t>David Corfe</a:t>
            </a:r>
          </a:p>
          <a:p>
            <a:pPr algn="r"/>
            <a:r>
              <a:rPr lang="en-US" sz="2400" dirty="0" smtClean="0"/>
              <a:t>‘The Road Taken – 1990-2013</a:t>
            </a:r>
            <a:r>
              <a:rPr lang="en-US" sz="2400" dirty="0"/>
              <a:t>’</a:t>
            </a:r>
          </a:p>
        </p:txBody>
      </p:sp>
    </p:spTree>
    <p:extLst>
      <p:ext uri="{BB962C8B-B14F-4D97-AF65-F5344CB8AC3E}">
        <p14:creationId xmlns:p14="http://schemas.microsoft.com/office/powerpoint/2010/main" val="2186925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latin typeface="Palatino" charset="0"/>
                <a:ea typeface="ヒラギノ明朝 ProN W6" charset="0"/>
                <a:cs typeface="ヒラギノ明朝 ProN W6" charset="0"/>
              </a:rPr>
              <a:t>Discovering Our Value and Our Identity</a:t>
            </a:r>
            <a:endParaRPr lang="en-US" dirty="0"/>
          </a:p>
        </p:txBody>
      </p:sp>
      <p:sp>
        <p:nvSpPr>
          <p:cNvPr id="3" name="Content Placeholder 2"/>
          <p:cNvSpPr>
            <a:spLocks noGrp="1"/>
          </p:cNvSpPr>
          <p:nvPr>
            <p:ph sz="half" idx="1"/>
          </p:nvPr>
        </p:nvSpPr>
        <p:spPr>
          <a:xfrm>
            <a:off x="397565" y="1530753"/>
            <a:ext cx="5117907" cy="4937760"/>
          </a:xfrm>
          <a:prstGeom prst="rect">
            <a:avLst/>
          </a:prstGeom>
        </p:spPr>
        <p:txBody>
          <a:bodyPr>
            <a:normAutofit fontScale="92500"/>
          </a:bodyPr>
          <a:lstStyle/>
          <a:p>
            <a:pPr marL="68580" indent="0" algn="ctr">
              <a:buNone/>
            </a:pPr>
            <a:endParaRPr lang="en-US" dirty="0" smtClean="0"/>
          </a:p>
          <a:p>
            <a:pPr marL="68580" indent="0" algn="ctr">
              <a:buNone/>
            </a:pPr>
            <a:r>
              <a:rPr lang="en-US" sz="3200" dirty="0" smtClean="0"/>
              <a:t>We </a:t>
            </a:r>
            <a:r>
              <a:rPr lang="en-US" sz="3200" dirty="0"/>
              <a:t>do not discover who we</a:t>
            </a:r>
          </a:p>
          <a:p>
            <a:pPr marL="68580" indent="0" algn="ctr">
              <a:buNone/>
            </a:pPr>
            <a:r>
              <a:rPr lang="en-US" sz="3200" dirty="0"/>
              <a:t>are , we do not reach true </a:t>
            </a:r>
          </a:p>
          <a:p>
            <a:pPr marL="68580" indent="0" algn="ctr">
              <a:buNone/>
            </a:pPr>
            <a:r>
              <a:rPr lang="en-US" sz="3200" dirty="0"/>
              <a:t>humanness, in a solitary state;</a:t>
            </a:r>
          </a:p>
          <a:p>
            <a:pPr marL="68580" indent="0" algn="ctr">
              <a:buNone/>
            </a:pPr>
            <a:r>
              <a:rPr lang="en-US" sz="3200" dirty="0"/>
              <a:t>We discover it through mutual</a:t>
            </a:r>
          </a:p>
          <a:p>
            <a:pPr marL="68580" indent="0" algn="ctr">
              <a:buNone/>
            </a:pPr>
            <a:r>
              <a:rPr lang="en-US" sz="3200" dirty="0"/>
              <a:t>dependency, in weakness, in </a:t>
            </a:r>
          </a:p>
          <a:p>
            <a:pPr marL="68580" indent="0" algn="ctr">
              <a:buNone/>
            </a:pPr>
            <a:r>
              <a:rPr lang="en-US" sz="3200" dirty="0"/>
              <a:t>learning through belonging.</a:t>
            </a:r>
          </a:p>
          <a:p>
            <a:endParaRPr lang="en-US" sz="3200" dirty="0">
              <a:solidFill>
                <a:schemeClr val="bg2"/>
              </a:solidFill>
            </a:endParaRPr>
          </a:p>
          <a:p>
            <a:pPr marL="68580" indent="0" algn="ctr">
              <a:buNone/>
            </a:pPr>
            <a:r>
              <a:rPr lang="en-US" sz="1800" dirty="0">
                <a:solidFill>
                  <a:schemeClr val="bg2"/>
                </a:solidFill>
              </a:rPr>
              <a:t>                   </a:t>
            </a:r>
            <a:r>
              <a:rPr lang="en-US" sz="1600" dirty="0">
                <a:solidFill>
                  <a:schemeClr val="bg2"/>
                </a:solidFill>
              </a:rPr>
              <a:t> </a:t>
            </a:r>
            <a:r>
              <a:rPr lang="en-US" sz="1600" dirty="0"/>
              <a:t>Jean Vanier (1999)</a:t>
            </a:r>
          </a:p>
          <a:p>
            <a:pPr marL="68580" indent="0">
              <a:buNone/>
            </a:pPr>
            <a:endParaRPr lang="en-US" dirty="0"/>
          </a:p>
        </p:txBody>
      </p:sp>
      <p:pic>
        <p:nvPicPr>
          <p:cNvPr id="5" name="Content Placeholder 3" descr="DEMENTIA-300x300.jpg"/>
          <p:cNvPicPr>
            <a:picLocks noGrp="1" noChangeAspect="1"/>
          </p:cNvPicPr>
          <p:nvPr>
            <p:ph sz="half" idx="2"/>
          </p:nvPr>
        </p:nvPicPr>
        <p:blipFill>
          <a:blip r:embed="rId3">
            <a:extLst>
              <a:ext uri="{28A0092B-C50C-407E-A947-70E740481C1C}">
                <a14:useLocalDpi xmlns:a14="http://schemas.microsoft.com/office/drawing/2010/main" val="0"/>
              </a:ext>
            </a:extLst>
          </a:blip>
          <a:srcRect l="2826" r="2826"/>
          <a:stretch>
            <a:fillRect/>
          </a:stretch>
        </p:blipFill>
        <p:spPr>
          <a:xfrm>
            <a:off x="6295859" y="1502834"/>
            <a:ext cx="4239619" cy="4923429"/>
          </a:xfrm>
          <a:prstGeom prst="rect">
            <a:avLst/>
          </a:prstGeom>
        </p:spPr>
      </p:pic>
    </p:spTree>
    <p:extLst>
      <p:ext uri="{BB962C8B-B14F-4D97-AF65-F5344CB8AC3E}">
        <p14:creationId xmlns:p14="http://schemas.microsoft.com/office/powerpoint/2010/main" val="14635355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5349733" y="894522"/>
            <a:ext cx="6172200" cy="5406887"/>
          </a:xfrm>
        </p:spPr>
        <p:txBody>
          <a:bodyPr>
            <a:normAutofit fontScale="92500" lnSpcReduction="20000"/>
          </a:bodyPr>
          <a:lstStyle/>
          <a:p>
            <a:pPr marL="0" lvl="0" indent="0" algn="ctr">
              <a:lnSpc>
                <a:spcPct val="100000"/>
              </a:lnSpc>
              <a:spcBef>
                <a:spcPts val="0"/>
              </a:spcBef>
              <a:buNone/>
            </a:pPr>
            <a:r>
              <a:rPr lang="en-US" sz="4300" dirty="0" smtClean="0"/>
              <a:t>“one </a:t>
            </a:r>
            <a:r>
              <a:rPr lang="en-US" sz="4300" dirty="0"/>
              <a:t>cannot live the afternoon of life according to the program of life's morning: for what was great in the morning will be of little importance in the evening, and what in the morning was true will at evening have become a </a:t>
            </a:r>
            <a:r>
              <a:rPr lang="en-US" sz="4300" dirty="0" smtClean="0"/>
              <a:t>lie”</a:t>
            </a:r>
          </a:p>
          <a:p>
            <a:pPr marL="0" lvl="0" indent="0" algn="ctr">
              <a:lnSpc>
                <a:spcPct val="100000"/>
              </a:lnSpc>
              <a:spcBef>
                <a:spcPts val="0"/>
              </a:spcBef>
              <a:buNone/>
            </a:pPr>
            <a:endParaRPr lang="en-US" sz="4300" dirty="0"/>
          </a:p>
          <a:p>
            <a:pPr marL="0" lvl="0" indent="0" algn="r">
              <a:lnSpc>
                <a:spcPct val="100000"/>
              </a:lnSpc>
              <a:spcBef>
                <a:spcPts val="0"/>
              </a:spcBef>
              <a:buNone/>
            </a:pPr>
            <a:r>
              <a:rPr lang="en-US" dirty="0" smtClean="0"/>
              <a:t>Carl Jung</a:t>
            </a:r>
            <a:endParaRPr lang="en-US" dirty="0"/>
          </a:p>
        </p:txBody>
      </p:sp>
      <p:pic>
        <p:nvPicPr>
          <p:cNvPr id="8" name="Picture 7"/>
          <p:cNvPicPr>
            <a:picLocks noChangeAspect="1"/>
          </p:cNvPicPr>
          <p:nvPr/>
        </p:nvPicPr>
        <p:blipFill>
          <a:blip r:embed="rId3"/>
          <a:stretch>
            <a:fillRect/>
          </a:stretch>
        </p:blipFill>
        <p:spPr>
          <a:xfrm>
            <a:off x="459363" y="894522"/>
            <a:ext cx="4890370" cy="4533968"/>
          </a:xfrm>
          <a:prstGeom prst="rect">
            <a:avLst/>
          </a:prstGeom>
        </p:spPr>
      </p:pic>
    </p:spTree>
    <p:extLst>
      <p:ext uri="{BB962C8B-B14F-4D97-AF65-F5344CB8AC3E}">
        <p14:creationId xmlns:p14="http://schemas.microsoft.com/office/powerpoint/2010/main" val="1095326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62179" y="775252"/>
            <a:ext cx="6944140" cy="5208105"/>
          </a:xfrm>
        </p:spPr>
      </p:pic>
      <p:sp>
        <p:nvSpPr>
          <p:cNvPr id="4" name="Content Placeholder 3"/>
          <p:cNvSpPr>
            <a:spLocks noGrp="1"/>
          </p:cNvSpPr>
          <p:nvPr>
            <p:ph sz="half" idx="2"/>
          </p:nvPr>
        </p:nvSpPr>
        <p:spPr>
          <a:xfrm>
            <a:off x="7374834" y="775252"/>
            <a:ext cx="4452731" cy="5486400"/>
          </a:xfrm>
        </p:spPr>
        <p:txBody>
          <a:bodyPr>
            <a:normAutofit/>
          </a:bodyPr>
          <a:lstStyle/>
          <a:p>
            <a:pPr marL="0" indent="0" algn="ctr">
              <a:lnSpc>
                <a:spcPct val="150000"/>
              </a:lnSpc>
              <a:spcBef>
                <a:spcPts val="0"/>
              </a:spcBef>
              <a:buNone/>
            </a:pPr>
            <a:r>
              <a:rPr lang="en-GB" sz="3600" smtClean="0">
                <a:ea typeface="ヒラギノ明朝 ProN W3" charset="0"/>
                <a:cs typeface="ヒラギノ明朝 ProN W3" charset="0"/>
              </a:rPr>
              <a:t>“I </a:t>
            </a:r>
            <a:r>
              <a:rPr lang="en-GB" sz="3600">
                <a:ea typeface="ヒラギノ明朝 ProN W3" charset="0"/>
                <a:cs typeface="ヒラギノ明朝 ProN W3" charset="0"/>
              </a:rPr>
              <a:t>need you to minister to me, to sing with me, pray with me, to be my memory for </a:t>
            </a:r>
            <a:r>
              <a:rPr lang="en-GB" sz="3600" smtClean="0">
                <a:ea typeface="ヒラギノ明朝 ProN W3" charset="0"/>
                <a:cs typeface="ヒラギノ明朝 ProN W3" charset="0"/>
              </a:rPr>
              <a:t>me”</a:t>
            </a:r>
            <a:endParaRPr lang="en-US" sz="3600"/>
          </a:p>
          <a:p>
            <a:pPr marL="0" marR="0" lvl="0" indent="0" defTabSz="914400" eaLnBrk="1" fontAlgn="auto" latinLnBrk="0" hangingPunct="1">
              <a:lnSpc>
                <a:spcPct val="100000"/>
              </a:lnSpc>
              <a:spcBef>
                <a:spcPts val="0"/>
              </a:spcBef>
              <a:spcAft>
                <a:spcPts val="0"/>
              </a:spcAft>
              <a:buClrTx/>
              <a:buSzTx/>
              <a:buFontTx/>
              <a:buNone/>
              <a:tabLst/>
              <a:defRPr/>
            </a:pPr>
            <a:endParaRPr lang="en-US" smtClean="0"/>
          </a:p>
          <a:p>
            <a:pPr marL="0" marR="0" lvl="0" indent="0" algn="r" defTabSz="914400" eaLnBrk="1" fontAlgn="auto" latinLnBrk="0" hangingPunct="1">
              <a:lnSpc>
                <a:spcPct val="100000"/>
              </a:lnSpc>
              <a:spcBef>
                <a:spcPts val="0"/>
              </a:spcBef>
              <a:spcAft>
                <a:spcPts val="0"/>
              </a:spcAft>
              <a:buClrTx/>
              <a:buSzTx/>
              <a:buFontTx/>
              <a:buNone/>
              <a:tabLst/>
              <a:defRPr/>
            </a:pPr>
            <a:r>
              <a:rPr lang="en-US" sz="2400" smtClean="0"/>
              <a:t>Christine </a:t>
            </a:r>
            <a:r>
              <a:rPr lang="en-US" sz="2400" err="1" smtClean="0"/>
              <a:t>Bryden</a:t>
            </a:r>
            <a:endParaRPr lang="en-US" sz="2400"/>
          </a:p>
        </p:txBody>
      </p:sp>
    </p:spTree>
    <p:extLst>
      <p:ext uri="{BB962C8B-B14F-4D97-AF65-F5344CB8AC3E}">
        <p14:creationId xmlns:p14="http://schemas.microsoft.com/office/powerpoint/2010/main" val="1029614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80737" y="1292086"/>
            <a:ext cx="3932237" cy="3001618"/>
          </a:xfrm>
        </p:spPr>
        <p:txBody>
          <a:bodyPr>
            <a:normAutofit/>
          </a:bodyPr>
          <a:lstStyle/>
          <a:p>
            <a:pPr algn="ctr"/>
            <a:r>
              <a:rPr lang="en-US" sz="6000" b="1" dirty="0" smtClean="0"/>
              <a:t>Prayer In our Older Years</a:t>
            </a:r>
            <a:endParaRPr lang="en-US" sz="6000" b="1" dirty="0"/>
          </a:p>
        </p:txBody>
      </p:sp>
      <p:pic>
        <p:nvPicPr>
          <p:cNvPr id="8" name="Picture Placeholder 7"/>
          <p:cNvPicPr>
            <a:picLocks noGrp="1" noChangeAspect="1"/>
          </p:cNvPicPr>
          <p:nvPr>
            <p:ph type="pic" idx="1"/>
          </p:nvPr>
        </p:nvPicPr>
        <p:blipFill>
          <a:blip r:embed="rId3"/>
          <a:srcRect t="18179" b="18179"/>
          <a:stretch>
            <a:fillRect/>
          </a:stretch>
        </p:blipFill>
        <p:spPr>
          <a:xfrm>
            <a:off x="4412974" y="379257"/>
            <a:ext cx="7500106" cy="5922152"/>
          </a:xfrm>
          <a:prstGeom prst="rect">
            <a:avLst/>
          </a:prstGeom>
        </p:spPr>
      </p:pic>
    </p:spTree>
    <p:extLst>
      <p:ext uri="{BB962C8B-B14F-4D97-AF65-F5344CB8AC3E}">
        <p14:creationId xmlns:p14="http://schemas.microsoft.com/office/powerpoint/2010/main" val="606593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9788" y="457199"/>
            <a:ext cx="3932237" cy="4094923"/>
          </a:xfrm>
        </p:spPr>
        <p:txBody>
          <a:bodyPr>
            <a:normAutofit/>
          </a:bodyPr>
          <a:lstStyle/>
          <a:p>
            <a:pPr algn="ctr"/>
            <a:r>
              <a:rPr lang="en-US" sz="4800" dirty="0" smtClean="0"/>
              <a:t>“The Prayer of the Elderly is a Beautiful Thing”</a:t>
            </a:r>
            <a:endParaRPr lang="en-US" sz="4800" dirty="0"/>
          </a:p>
        </p:txBody>
      </p:sp>
      <p:pic>
        <p:nvPicPr>
          <p:cNvPr id="8" name="Picture Placeholder 7"/>
          <p:cNvPicPr>
            <a:picLocks noGrp="1" noChangeAspect="1"/>
          </p:cNvPicPr>
          <p:nvPr>
            <p:ph type="pic" idx="1"/>
          </p:nvPr>
        </p:nvPicPr>
        <p:blipFill>
          <a:blip r:embed="rId3"/>
          <a:srcRect l="14367" r="14367"/>
          <a:stretch>
            <a:fillRect/>
          </a:stretch>
        </p:blipFill>
        <p:spPr>
          <a:prstGeom prst="rect">
            <a:avLst/>
          </a:prstGeom>
        </p:spPr>
      </p:pic>
    </p:spTree>
    <p:extLst>
      <p:ext uri="{BB962C8B-B14F-4D97-AF65-F5344CB8AC3E}">
        <p14:creationId xmlns:p14="http://schemas.microsoft.com/office/powerpoint/2010/main" val="14246511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998</TotalTime>
  <Words>1365</Words>
  <Application>Microsoft Macintosh PowerPoint</Application>
  <PresentationFormat>Widescreen</PresentationFormat>
  <Paragraphs>148</Paragraphs>
  <Slides>21</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Calibri</vt:lpstr>
      <vt:lpstr>Calibri Light</vt:lpstr>
      <vt:lpstr>Curlz MT</vt:lpstr>
      <vt:lpstr>Mangal</vt:lpstr>
      <vt:lpstr>Palatino</vt:lpstr>
      <vt:lpstr>Wingdings</vt:lpstr>
      <vt:lpstr>ヒラギノ明朝 ProN W3</vt:lpstr>
      <vt:lpstr>ヒラギノ明朝 ProN W6</vt:lpstr>
      <vt:lpstr>Arial</vt:lpstr>
      <vt:lpstr>Office Theme</vt:lpstr>
      <vt:lpstr>EXPLORING PRAYER WITH OLDER PEOPLE</vt:lpstr>
      <vt:lpstr>PowerPoint Presentation</vt:lpstr>
      <vt:lpstr> </vt:lpstr>
      <vt:lpstr>Rembrandt van Rijn  1669</vt:lpstr>
      <vt:lpstr>Discovering Our Value and Our Identity</vt:lpstr>
      <vt:lpstr>PowerPoint Presentation</vt:lpstr>
      <vt:lpstr>PowerPoint Presentation</vt:lpstr>
      <vt:lpstr>Prayer In our Older Years</vt:lpstr>
      <vt:lpstr>“The Prayer of the Elderly is a Beautiful Thing”</vt:lpstr>
      <vt:lpstr>Exploring Prayer with Others</vt:lpstr>
      <vt:lpstr>Exploring Prayer with Others</vt:lpstr>
      <vt:lpstr>PowerPoint Presentation</vt:lpstr>
      <vt:lpstr>PRAYING IN OUR OLDER YEARS</vt:lpstr>
      <vt:lpstr>PowerPoint Presentation</vt:lpstr>
      <vt:lpstr>The Master Weaver</vt:lpstr>
      <vt:lpstr>PowerPoint Presentation</vt:lpstr>
      <vt:lpstr>God’s Promises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Roberts</dc:creator>
  <cp:lastModifiedBy>Erica Roberts</cp:lastModifiedBy>
  <cp:revision>73</cp:revision>
  <dcterms:created xsi:type="dcterms:W3CDTF">2017-02-07T10:04:58Z</dcterms:created>
  <dcterms:modified xsi:type="dcterms:W3CDTF">2017-02-13T20:20:21Z</dcterms:modified>
</cp:coreProperties>
</file>