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63" r:id="rId2"/>
    <p:sldId id="265" r:id="rId3"/>
    <p:sldId id="267" r:id="rId4"/>
    <p:sldId id="269" r:id="rId5"/>
    <p:sldId id="268" r:id="rId6"/>
    <p:sldId id="264" r:id="rId7"/>
    <p:sldId id="270" r:id="rId8"/>
    <p:sldId id="271" r:id="rId9"/>
    <p:sldId id="272" r:id="rId10"/>
    <p:sldId id="258" r:id="rId11"/>
    <p:sldId id="273" r:id="rId12"/>
    <p:sldId id="275"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A9B5B4D-5772-4747-A205-3B0241CF93A7}" type="datetimeFigureOut">
              <a:rPr lang="en-GB" smtClean="0"/>
              <a:pPr/>
              <a:t>13/02/2017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1AAC646-4D49-4625-A898-CEABF5C202A1}"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6678960-D4C0-448E-9CCF-C7086AB85121}" type="datetimeFigureOut">
              <a:rPr lang="en-GB" smtClean="0"/>
              <a:pPr/>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0CFFD-0726-4070-B4EC-C74D39E1940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678960-D4C0-448E-9CCF-C7086AB85121}" type="datetimeFigureOut">
              <a:rPr lang="en-GB" smtClean="0"/>
              <a:pPr/>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0CFFD-0726-4070-B4EC-C74D39E1940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678960-D4C0-448E-9CCF-C7086AB85121}" type="datetimeFigureOut">
              <a:rPr lang="en-GB" smtClean="0"/>
              <a:pPr/>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0CFFD-0726-4070-B4EC-C74D39E1940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678960-D4C0-448E-9CCF-C7086AB85121}" type="datetimeFigureOut">
              <a:rPr lang="en-GB" smtClean="0"/>
              <a:pPr/>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0CFFD-0726-4070-B4EC-C74D39E1940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78960-D4C0-448E-9CCF-C7086AB85121}" type="datetimeFigureOut">
              <a:rPr lang="en-GB" smtClean="0"/>
              <a:pPr/>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0CFFD-0726-4070-B4EC-C74D39E1940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6678960-D4C0-448E-9CCF-C7086AB85121}" type="datetimeFigureOut">
              <a:rPr lang="en-GB" smtClean="0"/>
              <a:pPr/>
              <a:t>13/02/2017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A0CFFD-0726-4070-B4EC-C74D39E1940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6678960-D4C0-448E-9CCF-C7086AB85121}" type="datetimeFigureOut">
              <a:rPr lang="en-GB" smtClean="0"/>
              <a:pPr/>
              <a:t>13/02/2017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A0CFFD-0726-4070-B4EC-C74D39E1940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6678960-D4C0-448E-9CCF-C7086AB85121}" type="datetimeFigureOut">
              <a:rPr lang="en-GB" smtClean="0"/>
              <a:pPr/>
              <a:t>13/02/2017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A0CFFD-0726-4070-B4EC-C74D39E1940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78960-D4C0-448E-9CCF-C7086AB85121}" type="datetimeFigureOut">
              <a:rPr lang="en-GB" smtClean="0"/>
              <a:pPr/>
              <a:t>13/02/2017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0CFFD-0726-4070-B4EC-C74D39E1940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78960-D4C0-448E-9CCF-C7086AB85121}" type="datetimeFigureOut">
              <a:rPr lang="en-GB" smtClean="0"/>
              <a:pPr/>
              <a:t>13/02/2017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A0CFFD-0726-4070-B4EC-C74D39E1940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78960-D4C0-448E-9CCF-C7086AB85121}" type="datetimeFigureOut">
              <a:rPr lang="en-GB" smtClean="0"/>
              <a:pPr/>
              <a:t>13/02/2017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A0CFFD-0726-4070-B4EC-C74D39E1940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78960-D4C0-448E-9CCF-C7086AB85121}" type="datetimeFigureOut">
              <a:rPr lang="en-GB" smtClean="0"/>
              <a:pPr/>
              <a:t>13/02/2017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0CFFD-0726-4070-B4EC-C74D39E1940D}"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frm=1&amp;source=images&amp;cd=&amp;cad=rja&amp;uact=8&amp;docid=zF14EFey95sVZM&amp;tbnid=IAg_TYqyVnPChM:&amp;ved=0CAUQjRw&amp;url=http://maritimers.ca/2011/05/breathing-in-the-words-sermon-may-1-2011/&amp;ei=INE6U4-gBsKq0QXM6YGICA&amp;bvm=bv.63934634,d.ZG4&amp;psig=AFQjCNGAptAEtsNpljr13LDwyrpBJdcGxA&amp;ust=1396449931170858"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CGTuhzyq6jsxcM&amp;tbnid=3VdFfTZWlR46YM:&amp;ved=0CAUQjRw&amp;url=http://christianrep.com/blog/the-good-stuff/praying-hands/&amp;ei=gNI-U7C7F6Gu0QWr1ID4Aw&amp;bvm=bv.64125504,d.ZG4&amp;psig=AFQjCNH3pxFndE8F8E-yT5oNHCqH8nZlHQ&amp;ust=1396712429759581"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9271" t="17628" r="13862" b="13461"/>
          <a:stretch>
            <a:fillRect/>
          </a:stretch>
        </p:blipFill>
        <p:spPr bwMode="auto">
          <a:xfrm>
            <a:off x="61531" y="12904"/>
            <a:ext cx="9020939" cy="6832192"/>
          </a:xfrm>
          <a:prstGeom prst="rect">
            <a:avLst/>
          </a:prstGeom>
          <a:noFill/>
          <a:ln w="9525">
            <a:noFill/>
            <a:miter lim="800000"/>
            <a:headEnd/>
            <a:tailEnd/>
          </a:ln>
          <a:effectLst/>
        </p:spPr>
      </p:pic>
      <p:sp>
        <p:nvSpPr>
          <p:cNvPr id="3" name="TextBox 2"/>
          <p:cNvSpPr txBox="1"/>
          <p:nvPr/>
        </p:nvSpPr>
        <p:spPr>
          <a:xfrm>
            <a:off x="4139952" y="2708920"/>
            <a:ext cx="3146759" cy="1200329"/>
          </a:xfrm>
          <a:prstGeom prst="rect">
            <a:avLst/>
          </a:prstGeom>
          <a:solidFill>
            <a:schemeClr val="bg1"/>
          </a:solidFill>
        </p:spPr>
        <p:txBody>
          <a:bodyPr wrap="none" rtlCol="0">
            <a:spAutoFit/>
          </a:bodyPr>
          <a:lstStyle/>
          <a:p>
            <a:pPr algn="ctr"/>
            <a:r>
              <a:rPr lang="en-GB" sz="3600" b="1" dirty="0" smtClean="0">
                <a:solidFill>
                  <a:srgbClr val="FFFF00"/>
                </a:solidFill>
              </a:rPr>
              <a:t>Global Partners</a:t>
            </a:r>
          </a:p>
          <a:p>
            <a:pPr algn="ctr"/>
            <a:r>
              <a:rPr lang="en-GB" sz="3600" b="1" dirty="0" smtClean="0">
                <a:solidFill>
                  <a:srgbClr val="FFFF00"/>
                </a:solidFill>
              </a:rPr>
              <a:t>In Prayer</a:t>
            </a:r>
            <a:endParaRPr lang="en-GB" sz="36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p:cNvPicPr>
            <a:picLocks noChangeAspect="1" noChangeArrowheads="1"/>
          </p:cNvPicPr>
          <p:nvPr/>
        </p:nvPicPr>
        <p:blipFill>
          <a:blip r:embed="rId2" cstate="print">
            <a:lum bright="40000"/>
          </a:blip>
          <a:srcRect l="29271" t="17628" r="13862" b="13461"/>
          <a:stretch>
            <a:fillRect/>
          </a:stretch>
        </p:blipFill>
        <p:spPr bwMode="auto">
          <a:xfrm>
            <a:off x="61531" y="12904"/>
            <a:ext cx="9020939" cy="6832192"/>
          </a:xfrm>
          <a:prstGeom prst="rect">
            <a:avLst/>
          </a:prstGeom>
          <a:noFill/>
          <a:ln w="9525">
            <a:noFill/>
            <a:miter lim="800000"/>
            <a:headEnd/>
            <a:tailEnd/>
          </a:ln>
          <a:effectLst/>
        </p:spPr>
      </p:pic>
      <p:pic>
        <p:nvPicPr>
          <p:cNvPr id="17410" name="Picture 2" descr="http://www.geographicguide.com/pictures/map-uganda.jpg"/>
          <p:cNvPicPr>
            <a:picLocks noChangeAspect="1" noChangeArrowheads="1"/>
          </p:cNvPicPr>
          <p:nvPr/>
        </p:nvPicPr>
        <p:blipFill>
          <a:blip r:embed="rId3" cstate="print"/>
          <a:srcRect t="5925" b="11673"/>
          <a:stretch>
            <a:fillRect/>
          </a:stretch>
        </p:blipFill>
        <p:spPr bwMode="auto">
          <a:xfrm>
            <a:off x="1259632" y="-5672"/>
            <a:ext cx="6624736" cy="6869344"/>
          </a:xfrm>
          <a:prstGeom prst="rect">
            <a:avLst/>
          </a:prstGeom>
          <a:noFill/>
        </p:spPr>
      </p:pic>
      <p:sp>
        <p:nvSpPr>
          <p:cNvPr id="3" name="TextBox 2"/>
          <p:cNvSpPr txBox="1"/>
          <p:nvPr/>
        </p:nvSpPr>
        <p:spPr>
          <a:xfrm>
            <a:off x="7524328" y="476672"/>
            <a:ext cx="1224136" cy="1200329"/>
          </a:xfrm>
          <a:prstGeom prst="rect">
            <a:avLst/>
          </a:prstGeom>
          <a:solidFill>
            <a:srgbClr val="FFFF00"/>
          </a:solidFill>
          <a:ln w="19050">
            <a:solidFill>
              <a:schemeClr val="tx1"/>
            </a:solidFill>
          </a:ln>
        </p:spPr>
        <p:txBody>
          <a:bodyPr wrap="square" rtlCol="0">
            <a:spAutoFit/>
          </a:bodyPr>
          <a:lstStyle/>
          <a:p>
            <a:r>
              <a:rPr lang="en-GB" b="1" dirty="0" smtClean="0">
                <a:solidFill>
                  <a:schemeClr val="bg1"/>
                </a:solidFill>
              </a:rPr>
              <a:t>Alton</a:t>
            </a:r>
          </a:p>
          <a:p>
            <a:r>
              <a:rPr lang="en-GB" b="1" dirty="0" smtClean="0">
                <a:solidFill>
                  <a:schemeClr val="bg1"/>
                </a:solidFill>
              </a:rPr>
              <a:t>Karamoja;</a:t>
            </a:r>
          </a:p>
          <a:p>
            <a:r>
              <a:rPr lang="en-GB" b="1" dirty="0" smtClean="0">
                <a:solidFill>
                  <a:schemeClr val="bg1"/>
                </a:solidFill>
              </a:rPr>
              <a:t>Northern Karamoja</a:t>
            </a:r>
            <a:endParaRPr lang="en-GB" b="1" dirty="0">
              <a:solidFill>
                <a:schemeClr val="bg1"/>
              </a:solidFill>
            </a:endParaRPr>
          </a:p>
        </p:txBody>
      </p:sp>
      <p:sp>
        <p:nvSpPr>
          <p:cNvPr id="4" name="TextBox 3"/>
          <p:cNvSpPr txBox="1"/>
          <p:nvPr/>
        </p:nvSpPr>
        <p:spPr>
          <a:xfrm>
            <a:off x="7452320" y="2636912"/>
            <a:ext cx="1519968" cy="646331"/>
          </a:xfrm>
          <a:prstGeom prst="rect">
            <a:avLst/>
          </a:prstGeom>
          <a:solidFill>
            <a:srgbClr val="FFFF00"/>
          </a:solidFill>
          <a:ln w="19050">
            <a:solidFill>
              <a:schemeClr val="tx1"/>
            </a:solidFill>
          </a:ln>
        </p:spPr>
        <p:txBody>
          <a:bodyPr wrap="none" rtlCol="0">
            <a:spAutoFit/>
          </a:bodyPr>
          <a:lstStyle/>
          <a:p>
            <a:r>
              <a:rPr lang="en-GB" b="1" dirty="0" smtClean="0">
                <a:solidFill>
                  <a:schemeClr val="bg1"/>
                </a:solidFill>
              </a:rPr>
              <a:t>Bournemouth</a:t>
            </a:r>
          </a:p>
          <a:p>
            <a:r>
              <a:rPr lang="en-GB" b="1" dirty="0" smtClean="0">
                <a:solidFill>
                  <a:schemeClr val="bg1"/>
                </a:solidFill>
              </a:rPr>
              <a:t>Soroti; Kumi</a:t>
            </a:r>
            <a:endParaRPr lang="en-GB" b="1" dirty="0">
              <a:solidFill>
                <a:schemeClr val="bg1"/>
              </a:solidFill>
            </a:endParaRPr>
          </a:p>
        </p:txBody>
      </p:sp>
      <p:sp>
        <p:nvSpPr>
          <p:cNvPr id="5" name="TextBox 4"/>
          <p:cNvSpPr txBox="1"/>
          <p:nvPr/>
        </p:nvSpPr>
        <p:spPr>
          <a:xfrm>
            <a:off x="7812360" y="4005064"/>
            <a:ext cx="1036694" cy="646331"/>
          </a:xfrm>
          <a:prstGeom prst="rect">
            <a:avLst/>
          </a:prstGeom>
          <a:solidFill>
            <a:srgbClr val="FFFF00"/>
          </a:solidFill>
          <a:ln w="19050">
            <a:solidFill>
              <a:schemeClr val="tx1"/>
            </a:solidFill>
          </a:ln>
        </p:spPr>
        <p:txBody>
          <a:bodyPr wrap="none" rtlCol="0">
            <a:spAutoFit/>
          </a:bodyPr>
          <a:lstStyle/>
          <a:p>
            <a:r>
              <a:rPr lang="en-GB" b="1" dirty="0" smtClean="0">
                <a:solidFill>
                  <a:schemeClr val="bg1"/>
                </a:solidFill>
              </a:rPr>
              <a:t>Eastleigh</a:t>
            </a:r>
          </a:p>
          <a:p>
            <a:r>
              <a:rPr lang="en-GB" b="1" dirty="0" smtClean="0">
                <a:solidFill>
                  <a:schemeClr val="bg1"/>
                </a:solidFill>
              </a:rPr>
              <a:t>Bukedi</a:t>
            </a:r>
            <a:endParaRPr lang="en-GB" b="1" dirty="0">
              <a:solidFill>
                <a:schemeClr val="bg1"/>
              </a:solidFill>
            </a:endParaRPr>
          </a:p>
        </p:txBody>
      </p:sp>
      <p:sp>
        <p:nvSpPr>
          <p:cNvPr id="6" name="TextBox 5"/>
          <p:cNvSpPr txBox="1"/>
          <p:nvPr/>
        </p:nvSpPr>
        <p:spPr>
          <a:xfrm>
            <a:off x="6948264" y="5013176"/>
            <a:ext cx="1492781" cy="646331"/>
          </a:xfrm>
          <a:prstGeom prst="rect">
            <a:avLst/>
          </a:prstGeom>
          <a:solidFill>
            <a:srgbClr val="FFFF00"/>
          </a:solidFill>
          <a:ln w="19050">
            <a:solidFill>
              <a:schemeClr val="tx1"/>
            </a:solidFill>
          </a:ln>
        </p:spPr>
        <p:txBody>
          <a:bodyPr wrap="none" rtlCol="0">
            <a:spAutoFit/>
          </a:bodyPr>
          <a:lstStyle/>
          <a:p>
            <a:r>
              <a:rPr lang="en-GB" b="1" dirty="0" smtClean="0">
                <a:solidFill>
                  <a:schemeClr val="bg1"/>
                </a:solidFill>
              </a:rPr>
              <a:t>Southampton</a:t>
            </a:r>
          </a:p>
          <a:p>
            <a:r>
              <a:rPr lang="en-GB" b="1" dirty="0" smtClean="0">
                <a:solidFill>
                  <a:schemeClr val="bg1"/>
                </a:solidFill>
              </a:rPr>
              <a:t>Busoga</a:t>
            </a:r>
            <a:endParaRPr lang="en-GB" b="1" dirty="0">
              <a:solidFill>
                <a:schemeClr val="bg1"/>
              </a:solidFill>
            </a:endParaRPr>
          </a:p>
        </p:txBody>
      </p:sp>
      <p:sp>
        <p:nvSpPr>
          <p:cNvPr id="7" name="TextBox 6"/>
          <p:cNvSpPr txBox="1"/>
          <p:nvPr/>
        </p:nvSpPr>
        <p:spPr>
          <a:xfrm>
            <a:off x="2411760" y="6021288"/>
            <a:ext cx="1272528" cy="646331"/>
          </a:xfrm>
          <a:prstGeom prst="rect">
            <a:avLst/>
          </a:prstGeom>
          <a:solidFill>
            <a:srgbClr val="FFFF00"/>
          </a:solidFill>
          <a:ln w="19050">
            <a:solidFill>
              <a:schemeClr val="tx1"/>
            </a:solidFill>
          </a:ln>
        </p:spPr>
        <p:txBody>
          <a:bodyPr wrap="none" rtlCol="0">
            <a:spAutoFit/>
          </a:bodyPr>
          <a:lstStyle/>
          <a:p>
            <a:r>
              <a:rPr lang="en-GB" b="1" dirty="0" smtClean="0">
                <a:solidFill>
                  <a:schemeClr val="bg1"/>
                </a:solidFill>
              </a:rPr>
              <a:t>Winchester</a:t>
            </a:r>
          </a:p>
          <a:p>
            <a:r>
              <a:rPr lang="en-GB" b="1" dirty="0" smtClean="0">
                <a:solidFill>
                  <a:schemeClr val="bg1"/>
                </a:solidFill>
              </a:rPr>
              <a:t>Muhabura</a:t>
            </a:r>
            <a:endParaRPr lang="en-GB" b="1" dirty="0">
              <a:solidFill>
                <a:schemeClr val="bg1"/>
              </a:solidFill>
            </a:endParaRPr>
          </a:p>
        </p:txBody>
      </p:sp>
      <p:sp>
        <p:nvSpPr>
          <p:cNvPr id="8" name="TextBox 7"/>
          <p:cNvSpPr txBox="1"/>
          <p:nvPr/>
        </p:nvSpPr>
        <p:spPr>
          <a:xfrm>
            <a:off x="179512" y="4221088"/>
            <a:ext cx="1362104" cy="646331"/>
          </a:xfrm>
          <a:prstGeom prst="rect">
            <a:avLst/>
          </a:prstGeom>
          <a:solidFill>
            <a:srgbClr val="FFFF00"/>
          </a:solidFill>
          <a:ln w="19050">
            <a:solidFill>
              <a:schemeClr val="tx1"/>
            </a:solidFill>
          </a:ln>
        </p:spPr>
        <p:txBody>
          <a:bodyPr wrap="none" rtlCol="0">
            <a:spAutoFit/>
          </a:bodyPr>
          <a:lstStyle/>
          <a:p>
            <a:r>
              <a:rPr lang="en-GB" b="1" dirty="0" smtClean="0">
                <a:solidFill>
                  <a:schemeClr val="bg1"/>
                </a:solidFill>
              </a:rPr>
              <a:t>Christchurch</a:t>
            </a:r>
          </a:p>
          <a:p>
            <a:r>
              <a:rPr lang="en-GB" b="1" dirty="0" smtClean="0">
                <a:solidFill>
                  <a:schemeClr val="bg1"/>
                </a:solidFill>
              </a:rPr>
              <a:t>Kinkiizi</a:t>
            </a:r>
            <a:endParaRPr lang="en-GB" b="1" dirty="0">
              <a:solidFill>
                <a:schemeClr val="bg1"/>
              </a:solidFill>
            </a:endParaRPr>
          </a:p>
        </p:txBody>
      </p:sp>
      <p:sp>
        <p:nvSpPr>
          <p:cNvPr id="9" name="TextBox 8"/>
          <p:cNvSpPr txBox="1"/>
          <p:nvPr/>
        </p:nvSpPr>
        <p:spPr>
          <a:xfrm>
            <a:off x="179512" y="3501008"/>
            <a:ext cx="1231171" cy="646331"/>
          </a:xfrm>
          <a:prstGeom prst="rect">
            <a:avLst/>
          </a:prstGeom>
          <a:solidFill>
            <a:srgbClr val="FFFF00"/>
          </a:solidFill>
          <a:ln w="19050">
            <a:solidFill>
              <a:schemeClr val="tx1"/>
            </a:solidFill>
          </a:ln>
        </p:spPr>
        <p:txBody>
          <a:bodyPr wrap="none" rtlCol="0">
            <a:spAutoFit/>
          </a:bodyPr>
          <a:lstStyle/>
          <a:p>
            <a:r>
              <a:rPr lang="en-GB" b="1" dirty="0" smtClean="0">
                <a:solidFill>
                  <a:schemeClr val="bg1"/>
                </a:solidFill>
              </a:rPr>
              <a:t>Romsey</a:t>
            </a:r>
          </a:p>
          <a:p>
            <a:r>
              <a:rPr lang="en-GB" b="1" dirty="0" smtClean="0">
                <a:solidFill>
                  <a:schemeClr val="bg1"/>
                </a:solidFill>
              </a:rPr>
              <a:t>S Rwenzori</a:t>
            </a:r>
            <a:endParaRPr lang="en-GB" b="1" dirty="0">
              <a:solidFill>
                <a:schemeClr val="bg1"/>
              </a:solidFill>
            </a:endParaRPr>
          </a:p>
        </p:txBody>
      </p:sp>
      <p:sp>
        <p:nvSpPr>
          <p:cNvPr id="10" name="TextBox 9"/>
          <p:cNvSpPr txBox="1"/>
          <p:nvPr/>
        </p:nvSpPr>
        <p:spPr>
          <a:xfrm>
            <a:off x="179512" y="2564904"/>
            <a:ext cx="1292470" cy="646331"/>
          </a:xfrm>
          <a:prstGeom prst="rect">
            <a:avLst/>
          </a:prstGeom>
          <a:solidFill>
            <a:srgbClr val="FFFF00"/>
          </a:solidFill>
          <a:ln w="19050">
            <a:solidFill>
              <a:schemeClr val="tx1"/>
            </a:solidFill>
          </a:ln>
        </p:spPr>
        <p:txBody>
          <a:bodyPr wrap="none" rtlCol="0">
            <a:spAutoFit/>
          </a:bodyPr>
          <a:lstStyle/>
          <a:p>
            <a:r>
              <a:rPr lang="en-GB" b="1" dirty="0" smtClean="0">
                <a:solidFill>
                  <a:schemeClr val="bg1"/>
                </a:solidFill>
              </a:rPr>
              <a:t>Whitchurch</a:t>
            </a:r>
          </a:p>
          <a:p>
            <a:r>
              <a:rPr lang="en-GB" b="1" dirty="0" smtClean="0">
                <a:solidFill>
                  <a:schemeClr val="bg1"/>
                </a:solidFill>
              </a:rPr>
              <a:t>Mityana</a:t>
            </a:r>
            <a:endParaRPr lang="en-GB" b="1" dirty="0">
              <a:solidFill>
                <a:schemeClr val="bg1"/>
              </a:solidFill>
            </a:endParaRPr>
          </a:p>
        </p:txBody>
      </p:sp>
      <p:sp>
        <p:nvSpPr>
          <p:cNvPr id="11" name="TextBox 10"/>
          <p:cNvSpPr txBox="1"/>
          <p:nvPr/>
        </p:nvSpPr>
        <p:spPr>
          <a:xfrm>
            <a:off x="179512" y="1700808"/>
            <a:ext cx="1607363" cy="646331"/>
          </a:xfrm>
          <a:prstGeom prst="rect">
            <a:avLst/>
          </a:prstGeom>
          <a:solidFill>
            <a:srgbClr val="FFFF00"/>
          </a:solidFill>
          <a:ln w="19050">
            <a:solidFill>
              <a:schemeClr val="tx1"/>
            </a:solidFill>
          </a:ln>
        </p:spPr>
        <p:txBody>
          <a:bodyPr wrap="none" rtlCol="0">
            <a:spAutoFit/>
          </a:bodyPr>
          <a:lstStyle/>
          <a:p>
            <a:r>
              <a:rPr lang="en-GB" b="1" dirty="0" smtClean="0">
                <a:solidFill>
                  <a:schemeClr val="bg1"/>
                </a:solidFill>
              </a:rPr>
              <a:t>Odiham</a:t>
            </a:r>
          </a:p>
          <a:p>
            <a:r>
              <a:rPr lang="en-GB" b="1" dirty="0" err="1" smtClean="0">
                <a:solidFill>
                  <a:schemeClr val="bg1"/>
                </a:solidFill>
              </a:rPr>
              <a:t>Bunyoro</a:t>
            </a:r>
            <a:r>
              <a:rPr lang="en-GB" b="1" dirty="0" smtClean="0">
                <a:solidFill>
                  <a:schemeClr val="bg1"/>
                </a:solidFill>
              </a:rPr>
              <a:t> </a:t>
            </a:r>
            <a:r>
              <a:rPr lang="en-GB" b="1" dirty="0" err="1" smtClean="0">
                <a:solidFill>
                  <a:schemeClr val="bg1"/>
                </a:solidFill>
              </a:rPr>
              <a:t>Kitara</a:t>
            </a:r>
            <a:endParaRPr lang="en-GB" b="1" dirty="0">
              <a:solidFill>
                <a:schemeClr val="bg1"/>
              </a:solidFill>
            </a:endParaRPr>
          </a:p>
        </p:txBody>
      </p:sp>
      <p:sp>
        <p:nvSpPr>
          <p:cNvPr id="13" name="TextBox 12"/>
          <p:cNvSpPr txBox="1"/>
          <p:nvPr/>
        </p:nvSpPr>
        <p:spPr>
          <a:xfrm>
            <a:off x="3491880" y="116632"/>
            <a:ext cx="1060355" cy="646331"/>
          </a:xfrm>
          <a:prstGeom prst="rect">
            <a:avLst/>
          </a:prstGeom>
          <a:solidFill>
            <a:srgbClr val="FFFF00"/>
          </a:solidFill>
          <a:ln w="19050">
            <a:solidFill>
              <a:schemeClr val="tx1"/>
            </a:solidFill>
          </a:ln>
        </p:spPr>
        <p:txBody>
          <a:bodyPr wrap="none" rtlCol="0">
            <a:spAutoFit/>
          </a:bodyPr>
          <a:lstStyle/>
          <a:p>
            <a:r>
              <a:rPr lang="en-GB" b="1" dirty="0" smtClean="0">
                <a:solidFill>
                  <a:schemeClr val="bg1"/>
                </a:solidFill>
              </a:rPr>
              <a:t>Alresford</a:t>
            </a:r>
          </a:p>
          <a:p>
            <a:r>
              <a:rPr lang="en-GB" b="1" dirty="0" smtClean="0">
                <a:solidFill>
                  <a:schemeClr val="bg1"/>
                </a:solidFill>
              </a:rPr>
              <a:t>Lango</a:t>
            </a:r>
            <a:endParaRPr lang="en-GB" b="1" dirty="0">
              <a:solidFill>
                <a:schemeClr val="bg1"/>
              </a:solidFill>
            </a:endParaRPr>
          </a:p>
        </p:txBody>
      </p:sp>
      <p:cxnSp>
        <p:nvCxnSpPr>
          <p:cNvPr id="15" name="Straight Arrow Connector 14"/>
          <p:cNvCxnSpPr>
            <a:stCxn id="13" idx="2"/>
          </p:cNvCxnSpPr>
          <p:nvPr/>
        </p:nvCxnSpPr>
        <p:spPr>
          <a:xfrm>
            <a:off x="4022058" y="762963"/>
            <a:ext cx="1270022" cy="151390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1"/>
          </p:cNvCxnSpPr>
          <p:nvPr/>
        </p:nvCxnSpPr>
        <p:spPr>
          <a:xfrm flipH="1">
            <a:off x="6804248" y="1076837"/>
            <a:ext cx="720080" cy="33593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 idx="2"/>
          </p:cNvCxnSpPr>
          <p:nvPr/>
        </p:nvCxnSpPr>
        <p:spPr>
          <a:xfrm flipH="1">
            <a:off x="7452320" y="1677001"/>
            <a:ext cx="684076" cy="3838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228184" y="2996952"/>
            <a:ext cx="115212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1"/>
          </p:cNvCxnSpPr>
          <p:nvPr/>
        </p:nvCxnSpPr>
        <p:spPr>
          <a:xfrm flipH="1">
            <a:off x="6588224" y="2960078"/>
            <a:ext cx="864096" cy="3249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1"/>
          </p:cNvCxnSpPr>
          <p:nvPr/>
        </p:nvCxnSpPr>
        <p:spPr>
          <a:xfrm flipH="1" flipV="1">
            <a:off x="6876256" y="4221088"/>
            <a:ext cx="936104" cy="10714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1"/>
          </p:cNvCxnSpPr>
          <p:nvPr/>
        </p:nvCxnSpPr>
        <p:spPr>
          <a:xfrm flipH="1" flipV="1">
            <a:off x="5724128" y="4509120"/>
            <a:ext cx="1224136" cy="82722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7" idx="1"/>
          </p:cNvCxnSpPr>
          <p:nvPr/>
        </p:nvCxnSpPr>
        <p:spPr>
          <a:xfrm flipH="1">
            <a:off x="1475656" y="6344454"/>
            <a:ext cx="936104" cy="18089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3"/>
          </p:cNvCxnSpPr>
          <p:nvPr/>
        </p:nvCxnSpPr>
        <p:spPr>
          <a:xfrm>
            <a:off x="1786875" y="2023974"/>
            <a:ext cx="1632997" cy="126101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3"/>
          </p:cNvCxnSpPr>
          <p:nvPr/>
        </p:nvCxnSpPr>
        <p:spPr>
          <a:xfrm>
            <a:off x="1410683" y="3824174"/>
            <a:ext cx="569029" cy="104498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2"/>
          </p:cNvCxnSpPr>
          <p:nvPr/>
        </p:nvCxnSpPr>
        <p:spPr>
          <a:xfrm>
            <a:off x="860564" y="4867419"/>
            <a:ext cx="615092" cy="86583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0" idx="3"/>
          </p:cNvCxnSpPr>
          <p:nvPr/>
        </p:nvCxnSpPr>
        <p:spPr>
          <a:xfrm>
            <a:off x="1471982" y="2888070"/>
            <a:ext cx="2523954" cy="162105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860032" y="6237312"/>
            <a:ext cx="3708195" cy="369332"/>
          </a:xfrm>
          <a:prstGeom prst="rect">
            <a:avLst/>
          </a:prstGeom>
          <a:solidFill>
            <a:srgbClr val="FFFF00"/>
          </a:solidFill>
          <a:ln w="19050">
            <a:solidFill>
              <a:schemeClr val="tx1"/>
            </a:solidFill>
          </a:ln>
        </p:spPr>
        <p:txBody>
          <a:bodyPr wrap="none" rtlCol="0">
            <a:spAutoFit/>
          </a:bodyPr>
          <a:lstStyle/>
          <a:p>
            <a:r>
              <a:rPr lang="en-GB" b="1" dirty="0" smtClean="0">
                <a:solidFill>
                  <a:schemeClr val="bg1"/>
                </a:solidFill>
              </a:rPr>
              <a:t>Diocese of Winchester Deanery Links</a:t>
            </a:r>
            <a:endParaRPr lang="en-GB" b="1" dirty="0">
              <a:solidFill>
                <a:schemeClr val="bg1"/>
              </a:solidFill>
            </a:endParaRPr>
          </a:p>
        </p:txBody>
      </p:sp>
      <p:sp>
        <p:nvSpPr>
          <p:cNvPr id="28" name="TextBox 27"/>
          <p:cNvSpPr txBox="1"/>
          <p:nvPr/>
        </p:nvSpPr>
        <p:spPr>
          <a:xfrm>
            <a:off x="179512" y="5589240"/>
            <a:ext cx="1123706" cy="646331"/>
          </a:xfrm>
          <a:prstGeom prst="rect">
            <a:avLst/>
          </a:prstGeom>
          <a:solidFill>
            <a:srgbClr val="FFFF00"/>
          </a:solidFill>
          <a:ln w="19050">
            <a:solidFill>
              <a:schemeClr val="tx1"/>
            </a:solidFill>
          </a:ln>
        </p:spPr>
        <p:txBody>
          <a:bodyPr wrap="none" rtlCol="0">
            <a:spAutoFit/>
          </a:bodyPr>
          <a:lstStyle/>
          <a:p>
            <a:r>
              <a:rPr lang="en-GB" b="1" dirty="0" smtClean="0">
                <a:solidFill>
                  <a:schemeClr val="bg1"/>
                </a:solidFill>
              </a:rPr>
              <a:t>Lyndhurst</a:t>
            </a:r>
          </a:p>
          <a:p>
            <a:r>
              <a:rPr lang="en-GB" b="1" dirty="0" smtClean="0">
                <a:solidFill>
                  <a:schemeClr val="bg1"/>
                </a:solidFill>
              </a:rPr>
              <a:t>Rwanda</a:t>
            </a:r>
            <a:endParaRPr lang="en-GB" b="1" dirty="0">
              <a:solidFill>
                <a:schemeClr val="bg1"/>
              </a:solidFill>
            </a:endParaRPr>
          </a:p>
        </p:txBody>
      </p:sp>
      <p:cxnSp>
        <p:nvCxnSpPr>
          <p:cNvPr id="32" name="Straight Arrow Connector 31"/>
          <p:cNvCxnSpPr>
            <a:stCxn id="28" idx="2"/>
          </p:cNvCxnSpPr>
          <p:nvPr/>
        </p:nvCxnSpPr>
        <p:spPr>
          <a:xfrm>
            <a:off x="741365" y="6235571"/>
            <a:ext cx="662283" cy="622429"/>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Some Suggestions</a:t>
            </a:r>
            <a:endParaRPr lang="en-GB" b="1" dirty="0"/>
          </a:p>
        </p:txBody>
      </p:sp>
      <p:sp>
        <p:nvSpPr>
          <p:cNvPr id="3" name="Content Placeholder 2"/>
          <p:cNvSpPr>
            <a:spLocks noGrp="1"/>
          </p:cNvSpPr>
          <p:nvPr>
            <p:ph idx="1"/>
          </p:nvPr>
        </p:nvSpPr>
        <p:spPr/>
        <p:txBody>
          <a:bodyPr>
            <a:normAutofit lnSpcReduction="10000"/>
          </a:bodyPr>
          <a:lstStyle/>
          <a:p>
            <a:r>
              <a:rPr lang="en-GB" dirty="0" smtClean="0"/>
              <a:t>Link up during the Novena with a Skype call, or agree to pray separately but at the same time</a:t>
            </a:r>
          </a:p>
          <a:p>
            <a:r>
              <a:rPr lang="en-GB" dirty="0" smtClean="0"/>
              <a:t>Use the prayer feeds from websites in daily prayers</a:t>
            </a:r>
          </a:p>
          <a:p>
            <a:r>
              <a:rPr lang="en-GB" dirty="0" smtClean="0"/>
              <a:t>Access any on-line local papers for news stories</a:t>
            </a:r>
          </a:p>
          <a:p>
            <a:r>
              <a:rPr lang="en-GB" dirty="0" smtClean="0"/>
              <a:t>Exchange prayer items with your links so </a:t>
            </a:r>
            <a:r>
              <a:rPr lang="en-GB" i="1" dirty="0" smtClean="0"/>
              <a:t>praying for one another</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9271" t="17628" r="13862" b="13461"/>
          <a:stretch>
            <a:fillRect/>
          </a:stretch>
        </p:blipFill>
        <p:spPr bwMode="auto">
          <a:xfrm>
            <a:off x="1" y="-33698"/>
            <a:ext cx="9082470" cy="6878794"/>
          </a:xfrm>
          <a:prstGeom prst="rect">
            <a:avLst/>
          </a:prstGeom>
          <a:noFill/>
          <a:ln w="9525">
            <a:noFill/>
            <a:miter lim="800000"/>
            <a:headEnd/>
            <a:tailEnd/>
          </a:ln>
          <a:effectLst/>
        </p:spPr>
      </p:pic>
      <p:sp>
        <p:nvSpPr>
          <p:cNvPr id="3" name="TextBox 2"/>
          <p:cNvSpPr txBox="1"/>
          <p:nvPr/>
        </p:nvSpPr>
        <p:spPr>
          <a:xfrm>
            <a:off x="2915816" y="2564904"/>
            <a:ext cx="4320480" cy="1754326"/>
          </a:xfrm>
          <a:prstGeom prst="rect">
            <a:avLst/>
          </a:prstGeom>
          <a:solidFill>
            <a:schemeClr val="bg1"/>
          </a:solidFill>
        </p:spPr>
        <p:txBody>
          <a:bodyPr wrap="square" rtlCol="0">
            <a:spAutoFit/>
          </a:bodyPr>
          <a:lstStyle/>
          <a:p>
            <a:pPr algn="ctr"/>
            <a:r>
              <a:rPr lang="en-GB" sz="3600" b="1" dirty="0" smtClean="0">
                <a:solidFill>
                  <a:srgbClr val="FFFF00"/>
                </a:solidFill>
              </a:rPr>
              <a:t>From every nation, tribe, people and language</a:t>
            </a:r>
            <a:endParaRPr lang="en-GB" sz="3600" b="1"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lum bright="40000"/>
          </a:blip>
          <a:srcRect l="29271" t="17628" r="13862" b="13461"/>
          <a:stretch>
            <a:fillRect/>
          </a:stretch>
        </p:blipFill>
        <p:spPr bwMode="auto">
          <a:xfrm>
            <a:off x="61531" y="12904"/>
            <a:ext cx="9020939" cy="6832192"/>
          </a:xfrm>
          <a:prstGeom prst="rect">
            <a:avLst/>
          </a:prstGeom>
          <a:noFill/>
          <a:ln w="9525">
            <a:noFill/>
            <a:miter lim="800000"/>
            <a:headEnd/>
            <a:tailEnd/>
          </a:ln>
          <a:effectLst/>
        </p:spPr>
      </p:pic>
      <p:sp>
        <p:nvSpPr>
          <p:cNvPr id="4" name="TextBox 3"/>
          <p:cNvSpPr txBox="1"/>
          <p:nvPr/>
        </p:nvSpPr>
        <p:spPr>
          <a:xfrm>
            <a:off x="251520" y="548680"/>
            <a:ext cx="8640960" cy="1631216"/>
          </a:xfrm>
          <a:prstGeom prst="rect">
            <a:avLst/>
          </a:prstGeom>
          <a:solidFill>
            <a:schemeClr val="bg1"/>
          </a:solidFill>
          <a:ln>
            <a:solidFill>
              <a:schemeClr val="tx1"/>
            </a:solidFill>
          </a:ln>
        </p:spPr>
        <p:txBody>
          <a:bodyPr wrap="square" rtlCol="0">
            <a:spAutoFit/>
          </a:bodyPr>
          <a:lstStyle/>
          <a:p>
            <a:r>
              <a:rPr lang="en-GB" sz="2000" b="1" dirty="0" smtClean="0">
                <a:solidFill>
                  <a:srgbClr val="FFFF00"/>
                </a:solidFill>
              </a:rPr>
              <a:t>PAST</a:t>
            </a:r>
          </a:p>
          <a:p>
            <a:r>
              <a:rPr lang="en-GB" sz="2000" baseline="30000" dirty="0" smtClean="0">
                <a:solidFill>
                  <a:srgbClr val="FFFF00"/>
                </a:solidFill>
              </a:rPr>
              <a:t>8 </a:t>
            </a:r>
            <a:r>
              <a:rPr lang="en-GB" sz="2000" dirty="0" smtClean="0">
                <a:solidFill>
                  <a:srgbClr val="FFFF00"/>
                </a:solidFill>
              </a:rPr>
              <a:t>But you will receive power when the Holy Spirit comes on you; and you will be my witnesses in Jerusalem, and in all Judea and Samaria, and to the ends of the earth.’</a:t>
            </a:r>
          </a:p>
          <a:p>
            <a:r>
              <a:rPr lang="en-GB" sz="2000" dirty="0" smtClean="0">
                <a:solidFill>
                  <a:srgbClr val="FFFF00"/>
                </a:solidFill>
              </a:rPr>
              <a:t>Acts 1:8</a:t>
            </a:r>
            <a:endParaRPr lang="en-GB" sz="2000" b="1" dirty="0" smtClean="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40000"/>
          </a:blip>
          <a:srcRect l="29271" t="17628" r="13862" b="13461"/>
          <a:stretch>
            <a:fillRect/>
          </a:stretch>
        </p:blipFill>
        <p:spPr bwMode="auto">
          <a:xfrm>
            <a:off x="61531" y="12904"/>
            <a:ext cx="9020939" cy="6832192"/>
          </a:xfrm>
          <a:prstGeom prst="rect">
            <a:avLst/>
          </a:prstGeom>
          <a:noFill/>
          <a:ln w="9525">
            <a:noFill/>
            <a:miter lim="800000"/>
            <a:headEnd/>
            <a:tailEnd/>
          </a:ln>
          <a:effectLst/>
        </p:spPr>
      </p:pic>
      <p:sp>
        <p:nvSpPr>
          <p:cNvPr id="3" name="TextBox 2"/>
          <p:cNvSpPr txBox="1"/>
          <p:nvPr/>
        </p:nvSpPr>
        <p:spPr>
          <a:xfrm>
            <a:off x="251520" y="3717032"/>
            <a:ext cx="8640960" cy="2585323"/>
          </a:xfrm>
          <a:prstGeom prst="rect">
            <a:avLst/>
          </a:prstGeom>
          <a:solidFill>
            <a:schemeClr val="bg1"/>
          </a:solidFill>
          <a:ln>
            <a:solidFill>
              <a:schemeClr val="tx1"/>
            </a:solidFill>
          </a:ln>
        </p:spPr>
        <p:txBody>
          <a:bodyPr wrap="square" rtlCol="0">
            <a:spAutoFit/>
          </a:bodyPr>
          <a:lstStyle/>
          <a:p>
            <a:r>
              <a:rPr lang="en-GB" b="1" dirty="0" smtClean="0">
                <a:solidFill>
                  <a:srgbClr val="FFFF00"/>
                </a:solidFill>
              </a:rPr>
              <a:t>FUTURE</a:t>
            </a:r>
          </a:p>
          <a:p>
            <a:r>
              <a:rPr lang="en-GB" baseline="30000" dirty="0" smtClean="0">
                <a:solidFill>
                  <a:srgbClr val="FFFF00"/>
                </a:solidFill>
              </a:rPr>
              <a:t>9 </a:t>
            </a:r>
            <a:r>
              <a:rPr lang="en-GB" dirty="0" smtClean="0">
                <a:solidFill>
                  <a:srgbClr val="FFFF00"/>
                </a:solidFill>
              </a:rPr>
              <a:t>After this I looked, and there before me was a great multitude that no one could count, from every nation, tribe, people and language, standing before the throne and before the Lamb. They were wearing white robes and were holding palm branches in their hands. </a:t>
            </a:r>
            <a:r>
              <a:rPr lang="en-GB" baseline="30000" dirty="0" smtClean="0">
                <a:solidFill>
                  <a:srgbClr val="FFFF00"/>
                </a:solidFill>
              </a:rPr>
              <a:t>10 </a:t>
            </a:r>
            <a:r>
              <a:rPr lang="en-GB" dirty="0" smtClean="0">
                <a:solidFill>
                  <a:srgbClr val="FFFF00"/>
                </a:solidFill>
              </a:rPr>
              <a:t>And they cried out in a loud voice:</a:t>
            </a:r>
          </a:p>
          <a:p>
            <a:r>
              <a:rPr lang="en-GB" dirty="0" smtClean="0">
                <a:solidFill>
                  <a:srgbClr val="FFFF00"/>
                </a:solidFill>
              </a:rPr>
              <a:t>‘Salvation belongs to our God,</a:t>
            </a:r>
            <a:br>
              <a:rPr lang="en-GB" dirty="0" smtClean="0">
                <a:solidFill>
                  <a:srgbClr val="FFFF00"/>
                </a:solidFill>
              </a:rPr>
            </a:br>
            <a:r>
              <a:rPr lang="en-GB" dirty="0" smtClean="0">
                <a:solidFill>
                  <a:srgbClr val="FFFF00"/>
                </a:solidFill>
              </a:rPr>
              <a:t>who sits on the throne,</a:t>
            </a:r>
            <a:br>
              <a:rPr lang="en-GB" dirty="0" smtClean="0">
                <a:solidFill>
                  <a:srgbClr val="FFFF00"/>
                </a:solidFill>
              </a:rPr>
            </a:br>
            <a:r>
              <a:rPr lang="en-GB" dirty="0" smtClean="0">
                <a:solidFill>
                  <a:srgbClr val="FFFF00"/>
                </a:solidFill>
              </a:rPr>
              <a:t>and to the Lamb.’</a:t>
            </a:r>
          </a:p>
          <a:p>
            <a:r>
              <a:rPr lang="en-GB" b="1" dirty="0" smtClean="0">
                <a:solidFill>
                  <a:srgbClr val="FFFF00"/>
                </a:solidFill>
              </a:rPr>
              <a:t>Revelation 7:9-10</a:t>
            </a:r>
            <a:endParaRPr lang="en-GB" dirty="0" smtClean="0">
              <a:solidFill>
                <a:srgbClr val="FFFF00"/>
              </a:solidFill>
            </a:endParaRPr>
          </a:p>
        </p:txBody>
      </p:sp>
      <p:sp>
        <p:nvSpPr>
          <p:cNvPr id="6" name="TextBox 5"/>
          <p:cNvSpPr txBox="1"/>
          <p:nvPr/>
        </p:nvSpPr>
        <p:spPr>
          <a:xfrm>
            <a:off x="251520" y="548680"/>
            <a:ext cx="8640960" cy="1631216"/>
          </a:xfrm>
          <a:prstGeom prst="rect">
            <a:avLst/>
          </a:prstGeom>
          <a:solidFill>
            <a:schemeClr val="bg1"/>
          </a:solidFill>
          <a:ln>
            <a:solidFill>
              <a:schemeClr val="tx1"/>
            </a:solidFill>
          </a:ln>
        </p:spPr>
        <p:txBody>
          <a:bodyPr wrap="square" rtlCol="0">
            <a:spAutoFit/>
          </a:bodyPr>
          <a:lstStyle/>
          <a:p>
            <a:r>
              <a:rPr lang="en-GB" sz="2000" b="1" dirty="0" smtClean="0">
                <a:solidFill>
                  <a:srgbClr val="FFFF00"/>
                </a:solidFill>
              </a:rPr>
              <a:t>PAST</a:t>
            </a:r>
          </a:p>
          <a:p>
            <a:r>
              <a:rPr lang="en-GB" sz="2000" baseline="30000" dirty="0" smtClean="0">
                <a:solidFill>
                  <a:srgbClr val="FFFF00"/>
                </a:solidFill>
              </a:rPr>
              <a:t>8 </a:t>
            </a:r>
            <a:r>
              <a:rPr lang="en-GB" sz="2000" dirty="0" smtClean="0">
                <a:solidFill>
                  <a:srgbClr val="FFFF00"/>
                </a:solidFill>
              </a:rPr>
              <a:t>But you will receive power when the Holy Spirit comes on you; and you will be my witnesses in Jerusalem, and in all Judea and Samaria, and to the ends of the earth.’</a:t>
            </a:r>
          </a:p>
          <a:p>
            <a:r>
              <a:rPr lang="en-GB" sz="2000" dirty="0" smtClean="0">
                <a:solidFill>
                  <a:srgbClr val="FFFF00"/>
                </a:solidFill>
              </a:rPr>
              <a:t>Acts 1:8</a:t>
            </a:r>
            <a:endParaRPr lang="en-GB" sz="2000" b="1" dirty="0" smtClean="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40000"/>
          </a:blip>
          <a:srcRect l="29271" t="17628" r="13862" b="13461"/>
          <a:stretch>
            <a:fillRect/>
          </a:stretch>
        </p:blipFill>
        <p:spPr bwMode="auto">
          <a:xfrm>
            <a:off x="61531" y="12904"/>
            <a:ext cx="9020939" cy="6832192"/>
          </a:xfrm>
          <a:prstGeom prst="rect">
            <a:avLst/>
          </a:prstGeom>
          <a:noFill/>
          <a:ln w="9525">
            <a:noFill/>
            <a:miter lim="800000"/>
            <a:headEnd/>
            <a:tailEnd/>
          </a:ln>
          <a:effectLst/>
        </p:spPr>
      </p:pic>
      <p:sp>
        <p:nvSpPr>
          <p:cNvPr id="3" name="TextBox 2"/>
          <p:cNvSpPr txBox="1"/>
          <p:nvPr/>
        </p:nvSpPr>
        <p:spPr>
          <a:xfrm>
            <a:off x="251520" y="3717032"/>
            <a:ext cx="8640960" cy="2585323"/>
          </a:xfrm>
          <a:prstGeom prst="rect">
            <a:avLst/>
          </a:prstGeom>
          <a:solidFill>
            <a:schemeClr val="bg1"/>
          </a:solidFill>
          <a:ln>
            <a:solidFill>
              <a:schemeClr val="tx1"/>
            </a:solidFill>
          </a:ln>
        </p:spPr>
        <p:txBody>
          <a:bodyPr wrap="square" rtlCol="0">
            <a:spAutoFit/>
          </a:bodyPr>
          <a:lstStyle/>
          <a:p>
            <a:r>
              <a:rPr lang="en-GB" b="1" dirty="0" smtClean="0">
                <a:solidFill>
                  <a:srgbClr val="FFFF00"/>
                </a:solidFill>
              </a:rPr>
              <a:t>FUTURE</a:t>
            </a:r>
          </a:p>
          <a:p>
            <a:r>
              <a:rPr lang="en-GB" baseline="30000" dirty="0" smtClean="0">
                <a:solidFill>
                  <a:srgbClr val="FFFF00"/>
                </a:solidFill>
              </a:rPr>
              <a:t>9 </a:t>
            </a:r>
            <a:r>
              <a:rPr lang="en-GB" dirty="0" smtClean="0">
                <a:solidFill>
                  <a:srgbClr val="FFFF00"/>
                </a:solidFill>
              </a:rPr>
              <a:t>After this I looked, and there before me was a great multitude that no one could count, from every nation, tribe, people and language, standing before the throne and before the Lamb. They were wearing white robes and were holding palm branches in their hands. </a:t>
            </a:r>
            <a:r>
              <a:rPr lang="en-GB" baseline="30000" dirty="0" smtClean="0">
                <a:solidFill>
                  <a:srgbClr val="FFFF00"/>
                </a:solidFill>
              </a:rPr>
              <a:t>10 </a:t>
            </a:r>
            <a:r>
              <a:rPr lang="en-GB" dirty="0" smtClean="0">
                <a:solidFill>
                  <a:srgbClr val="FFFF00"/>
                </a:solidFill>
              </a:rPr>
              <a:t>And they cried out in a loud voice:</a:t>
            </a:r>
          </a:p>
          <a:p>
            <a:r>
              <a:rPr lang="en-GB" dirty="0" smtClean="0">
                <a:solidFill>
                  <a:srgbClr val="FFFF00"/>
                </a:solidFill>
              </a:rPr>
              <a:t>‘Salvation belongs to our God,</a:t>
            </a:r>
            <a:br>
              <a:rPr lang="en-GB" dirty="0" smtClean="0">
                <a:solidFill>
                  <a:srgbClr val="FFFF00"/>
                </a:solidFill>
              </a:rPr>
            </a:br>
            <a:r>
              <a:rPr lang="en-GB" dirty="0" smtClean="0">
                <a:solidFill>
                  <a:srgbClr val="FFFF00"/>
                </a:solidFill>
              </a:rPr>
              <a:t>who sits on the throne,</a:t>
            </a:r>
            <a:br>
              <a:rPr lang="en-GB" dirty="0" smtClean="0">
                <a:solidFill>
                  <a:srgbClr val="FFFF00"/>
                </a:solidFill>
              </a:rPr>
            </a:br>
            <a:r>
              <a:rPr lang="en-GB" dirty="0" smtClean="0">
                <a:solidFill>
                  <a:srgbClr val="FFFF00"/>
                </a:solidFill>
              </a:rPr>
              <a:t>and to the Lamb.’</a:t>
            </a:r>
          </a:p>
          <a:p>
            <a:r>
              <a:rPr lang="en-GB" b="1" dirty="0" smtClean="0">
                <a:solidFill>
                  <a:srgbClr val="FFFF00"/>
                </a:solidFill>
              </a:rPr>
              <a:t>Revelation 7:9-10</a:t>
            </a:r>
            <a:endParaRPr lang="en-GB" dirty="0" smtClean="0">
              <a:solidFill>
                <a:srgbClr val="FFFF00"/>
              </a:solidFill>
            </a:endParaRPr>
          </a:p>
        </p:txBody>
      </p:sp>
      <p:sp>
        <p:nvSpPr>
          <p:cNvPr id="7" name="TextBox 6"/>
          <p:cNvSpPr txBox="1"/>
          <p:nvPr/>
        </p:nvSpPr>
        <p:spPr>
          <a:xfrm>
            <a:off x="251520" y="3068960"/>
            <a:ext cx="8640960" cy="369332"/>
          </a:xfrm>
          <a:prstGeom prst="rect">
            <a:avLst/>
          </a:prstGeom>
          <a:solidFill>
            <a:schemeClr val="bg1"/>
          </a:solidFill>
        </p:spPr>
        <p:txBody>
          <a:bodyPr wrap="square" rtlCol="0">
            <a:spAutoFit/>
          </a:bodyPr>
          <a:lstStyle/>
          <a:p>
            <a:pPr algn="ctr"/>
            <a:r>
              <a:rPr lang="en-GB" b="1" dirty="0" smtClean="0">
                <a:solidFill>
                  <a:srgbClr val="FFFF00"/>
                </a:solidFill>
              </a:rPr>
              <a:t>PRESENT</a:t>
            </a:r>
            <a:endParaRPr lang="en-GB" b="1" dirty="0">
              <a:solidFill>
                <a:srgbClr val="FFFF00"/>
              </a:solidFill>
            </a:endParaRPr>
          </a:p>
        </p:txBody>
      </p:sp>
      <p:sp>
        <p:nvSpPr>
          <p:cNvPr id="8" name="TextBox 7"/>
          <p:cNvSpPr txBox="1"/>
          <p:nvPr/>
        </p:nvSpPr>
        <p:spPr>
          <a:xfrm>
            <a:off x="251520" y="548680"/>
            <a:ext cx="8640960" cy="1631216"/>
          </a:xfrm>
          <a:prstGeom prst="rect">
            <a:avLst/>
          </a:prstGeom>
          <a:solidFill>
            <a:schemeClr val="bg1"/>
          </a:solidFill>
          <a:ln>
            <a:solidFill>
              <a:schemeClr val="tx1"/>
            </a:solidFill>
          </a:ln>
        </p:spPr>
        <p:txBody>
          <a:bodyPr wrap="square" rtlCol="0">
            <a:spAutoFit/>
          </a:bodyPr>
          <a:lstStyle/>
          <a:p>
            <a:r>
              <a:rPr lang="en-GB" sz="2000" b="1" dirty="0" smtClean="0">
                <a:solidFill>
                  <a:srgbClr val="FFFF00"/>
                </a:solidFill>
              </a:rPr>
              <a:t>PAST</a:t>
            </a:r>
          </a:p>
          <a:p>
            <a:r>
              <a:rPr lang="en-GB" sz="2000" baseline="30000" dirty="0" smtClean="0">
                <a:solidFill>
                  <a:srgbClr val="FFFF00"/>
                </a:solidFill>
              </a:rPr>
              <a:t>8 </a:t>
            </a:r>
            <a:r>
              <a:rPr lang="en-GB" sz="2000" dirty="0" smtClean="0">
                <a:solidFill>
                  <a:srgbClr val="FFFF00"/>
                </a:solidFill>
              </a:rPr>
              <a:t>But you will receive power when the Holy Spirit comes on you; and you will be my witnesses in Jerusalem, and in all Judea and Samaria, and to the ends of the earth.’</a:t>
            </a:r>
          </a:p>
          <a:p>
            <a:r>
              <a:rPr lang="en-GB" sz="2000" dirty="0" smtClean="0">
                <a:solidFill>
                  <a:srgbClr val="FFFF00"/>
                </a:solidFill>
              </a:rPr>
              <a:t>Acts 1:8</a:t>
            </a:r>
            <a:endParaRPr lang="en-GB" sz="2000" b="1" dirty="0" smtClean="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76672"/>
            <a:ext cx="2918491" cy="1938992"/>
          </a:xfrm>
          <a:prstGeom prst="rect">
            <a:avLst/>
          </a:prstGeom>
          <a:solidFill>
            <a:schemeClr val="tx1"/>
          </a:solidFill>
        </p:spPr>
        <p:txBody>
          <a:bodyPr wrap="none" rtlCol="0">
            <a:spAutoFit/>
          </a:bodyPr>
          <a:lstStyle/>
          <a:p>
            <a:r>
              <a:rPr lang="en-GB" sz="4000" b="1" dirty="0" smtClean="0">
                <a:solidFill>
                  <a:schemeClr val="bg1"/>
                </a:solidFill>
              </a:rPr>
              <a:t>By Word and</a:t>
            </a:r>
          </a:p>
          <a:p>
            <a:r>
              <a:rPr lang="en-GB" sz="4000" b="1" dirty="0" smtClean="0">
                <a:solidFill>
                  <a:schemeClr val="bg1"/>
                </a:solidFill>
              </a:rPr>
              <a:t>Spirit – </a:t>
            </a:r>
          </a:p>
          <a:p>
            <a:r>
              <a:rPr lang="en-GB" sz="4000" b="1" dirty="0">
                <a:solidFill>
                  <a:schemeClr val="bg1"/>
                </a:solidFill>
              </a:rPr>
              <a:t>f</a:t>
            </a:r>
            <a:r>
              <a:rPr lang="en-GB" sz="4000" b="1" dirty="0" smtClean="0">
                <a:solidFill>
                  <a:schemeClr val="bg1"/>
                </a:solidFill>
              </a:rPr>
              <a:t>rom  this</a:t>
            </a:r>
            <a:endParaRPr lang="en-GB" sz="4000" b="1" dirty="0">
              <a:solidFill>
                <a:schemeClr val="bg1"/>
              </a:solidFill>
            </a:endParaRPr>
          </a:p>
        </p:txBody>
      </p:sp>
      <p:pic>
        <p:nvPicPr>
          <p:cNvPr id="5" name="Picture 2" descr="https://encrypted-tbn3.gstatic.com/images?q=tbn:ANd9GcRMlnJYfMO1F67KpKJaSggS_Fqlc6-0EKq6nF_X4iSv5KuIc9D2">
            <a:hlinkClick r:id="rId2"/>
          </p:cNvPr>
          <p:cNvPicPr>
            <a:picLocks noChangeAspect="1" noChangeArrowheads="1"/>
          </p:cNvPicPr>
          <p:nvPr/>
        </p:nvPicPr>
        <p:blipFill>
          <a:blip r:embed="rId3" cstate="print"/>
          <a:srcRect/>
          <a:stretch>
            <a:fillRect/>
          </a:stretch>
        </p:blipFill>
        <p:spPr bwMode="auto">
          <a:xfrm>
            <a:off x="3358705" y="548680"/>
            <a:ext cx="5785295" cy="2892647"/>
          </a:xfrm>
          <a:prstGeom prst="rect">
            <a:avLst/>
          </a:prstGeom>
          <a:noFill/>
        </p:spPr>
      </p:pic>
      <p:sp>
        <p:nvSpPr>
          <p:cNvPr id="6" name="TextBox 5"/>
          <p:cNvSpPr txBox="1"/>
          <p:nvPr/>
        </p:nvSpPr>
        <p:spPr>
          <a:xfrm>
            <a:off x="1547664" y="4797152"/>
            <a:ext cx="1534203" cy="707886"/>
          </a:xfrm>
          <a:prstGeom prst="rect">
            <a:avLst/>
          </a:prstGeom>
          <a:solidFill>
            <a:schemeClr val="tx1"/>
          </a:solidFill>
        </p:spPr>
        <p:txBody>
          <a:bodyPr wrap="none" rtlCol="0">
            <a:spAutoFit/>
          </a:bodyPr>
          <a:lstStyle/>
          <a:p>
            <a:r>
              <a:rPr lang="en-GB" sz="4000" b="1" dirty="0">
                <a:solidFill>
                  <a:schemeClr val="bg1"/>
                </a:solidFill>
              </a:rPr>
              <a:t>t</a:t>
            </a:r>
            <a:r>
              <a:rPr lang="en-GB" sz="4000" b="1" dirty="0" smtClean="0">
                <a:solidFill>
                  <a:schemeClr val="bg1"/>
                </a:solidFill>
              </a:rPr>
              <a:t>o this</a:t>
            </a:r>
            <a:endParaRPr lang="en-GB" sz="4000" b="1" dirty="0">
              <a:solidFill>
                <a:schemeClr val="bg1"/>
              </a:solidFill>
            </a:endParaRPr>
          </a:p>
        </p:txBody>
      </p:sp>
      <p:sp>
        <p:nvSpPr>
          <p:cNvPr id="7" name="Curved Right Arrow 6"/>
          <p:cNvSpPr>
            <a:spLocks noChangeAspect="1"/>
          </p:cNvSpPr>
          <p:nvPr/>
        </p:nvSpPr>
        <p:spPr>
          <a:xfrm>
            <a:off x="1979701" y="2780923"/>
            <a:ext cx="1207429" cy="200735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2"/>
          <p:cNvPicPr>
            <a:picLocks noChangeAspect="1" noChangeArrowheads="1"/>
          </p:cNvPicPr>
          <p:nvPr/>
        </p:nvPicPr>
        <p:blipFill>
          <a:blip r:embed="rId4" cstate="print"/>
          <a:srcRect l="29271" t="17628" r="13862" b="13461"/>
          <a:stretch>
            <a:fillRect/>
          </a:stretch>
        </p:blipFill>
        <p:spPr bwMode="auto">
          <a:xfrm>
            <a:off x="3851920" y="3717032"/>
            <a:ext cx="3743941" cy="2835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lum bright="40000"/>
          </a:blip>
          <a:srcRect l="29271" t="17628" r="13862" b="13461"/>
          <a:stretch>
            <a:fillRect/>
          </a:stretch>
        </p:blipFill>
        <p:spPr bwMode="auto">
          <a:xfrm>
            <a:off x="61531" y="12904"/>
            <a:ext cx="9020939" cy="6832192"/>
          </a:xfrm>
          <a:prstGeom prst="rect">
            <a:avLst/>
          </a:prstGeom>
          <a:noFill/>
          <a:ln w="9525">
            <a:noFill/>
            <a:miter lim="800000"/>
            <a:headEnd/>
            <a:tailEnd/>
          </a:ln>
          <a:effectLst/>
        </p:spPr>
      </p:pic>
      <p:sp>
        <p:nvSpPr>
          <p:cNvPr id="4" name="TextBox 3"/>
          <p:cNvSpPr txBox="1"/>
          <p:nvPr/>
        </p:nvSpPr>
        <p:spPr>
          <a:xfrm>
            <a:off x="395536" y="181958"/>
            <a:ext cx="8352928" cy="6494085"/>
          </a:xfrm>
          <a:prstGeom prst="rect">
            <a:avLst/>
          </a:prstGeom>
          <a:solidFill>
            <a:schemeClr val="bg1"/>
          </a:solidFill>
        </p:spPr>
        <p:txBody>
          <a:bodyPr wrap="square" rtlCol="0">
            <a:spAutoFit/>
          </a:bodyPr>
          <a:lstStyle/>
          <a:p>
            <a:r>
              <a:rPr lang="en-GB" sz="3200" b="1" dirty="0" smtClean="0">
                <a:solidFill>
                  <a:schemeClr val="bg1"/>
                </a:solidFill>
              </a:rPr>
              <a:t>“</a:t>
            </a:r>
            <a:r>
              <a:rPr lang="en-GB" sz="3200" b="1" dirty="0" smtClean="0"/>
              <a:t>Christ has no body now but yours.</a:t>
            </a:r>
          </a:p>
          <a:p>
            <a:r>
              <a:rPr lang="en-GB" sz="3200" b="1" dirty="0" smtClean="0"/>
              <a:t>No hands, no feet on earth but yours.</a:t>
            </a:r>
          </a:p>
          <a:p>
            <a:r>
              <a:rPr lang="en-GB" sz="3200" b="1" dirty="0" smtClean="0"/>
              <a:t>Yours are the eyes through which he looks compassion on this world.</a:t>
            </a:r>
          </a:p>
          <a:p>
            <a:r>
              <a:rPr lang="en-GB" sz="3200" b="1" dirty="0" smtClean="0"/>
              <a:t>Yours are the feet with which he walks to do good.</a:t>
            </a:r>
          </a:p>
          <a:p>
            <a:r>
              <a:rPr lang="en-GB" sz="3200" b="1" dirty="0" smtClean="0"/>
              <a:t>Yours are the hands through which he blesses all the world. </a:t>
            </a:r>
          </a:p>
          <a:p>
            <a:r>
              <a:rPr lang="en-GB" sz="3200" b="1" dirty="0" smtClean="0"/>
              <a:t>Yours are the hands, yours are the feet, yours are the eyes, you are his body.</a:t>
            </a:r>
          </a:p>
          <a:p>
            <a:r>
              <a:rPr lang="en-GB" sz="3200" b="1" dirty="0" smtClean="0"/>
              <a:t>Christ has no body now on earth but yours.” </a:t>
            </a:r>
          </a:p>
          <a:p>
            <a:endParaRPr lang="en-GB" sz="3200" b="1" dirty="0"/>
          </a:p>
          <a:p>
            <a:r>
              <a:rPr lang="en-GB" sz="3200" b="1" dirty="0" smtClean="0"/>
              <a:t>Teresa of Avila</a:t>
            </a:r>
            <a:endParaRPr lang="en-GB"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40000"/>
          </a:blip>
          <a:srcRect l="29271" t="17628" r="13862" b="13461"/>
          <a:stretch>
            <a:fillRect/>
          </a:stretch>
        </p:blipFill>
        <p:spPr bwMode="auto">
          <a:xfrm>
            <a:off x="61531" y="12904"/>
            <a:ext cx="9020939" cy="6832192"/>
          </a:xfrm>
          <a:prstGeom prst="rect">
            <a:avLst/>
          </a:prstGeom>
          <a:noFill/>
          <a:ln w="9525">
            <a:noFill/>
            <a:miter lim="800000"/>
            <a:headEnd/>
            <a:tailEnd/>
          </a:ln>
          <a:effectLst/>
        </p:spPr>
      </p:pic>
      <p:sp>
        <p:nvSpPr>
          <p:cNvPr id="27650" name="AutoShape 2" descr="data:image/jpeg;base64,/9j/4AAQSkZJRgABAQAAAQABAAD/2wCEAAkGBxQTEhUUExQWFBUXFxoaGBcYFxoaHBgaGxwYGhwcHRoYHyggGB8mHBgcITIhJSkrLi4uGB8zODMsNygtLisBCgoKDg0OGhAQGiwkHxwsLCwsLCwsLCwsLCwsLCwsLCwsLCwsLCwsLCwsLCwsLCwsLCwsLCwsLCwsLCwsNzcrK//AABEIAPIA0AMBIgACEQEDEQH/xAAbAAACAwEBAQAAAAAAAAAAAAADBAIFBgABB//EADoQAAECBAQEAwcEAgIBBQAAAAECEQADITEEEkFRBWFxgSKR8AYTMqGxwdFCUuHxI2IUkgczcqKywv/EABkBAAMBAQEAAAAAAAAAAAAAAAABAgMEBf/EACERAQEAAgIBBQEBAAAAAAAAAAABAhEhMQMSQVFhcTIi/9oADAMBAAIRAxEAPwA8oM+8MJR5QEbw1KSGjxHpoinKGUlhvA8pFTSOzvYgxU4JOWqrxILrEJR/uOAgCM5TuOUdLl0rEVy6jakNy7+I8/xBADl8LxOVqIktQ36QuJzHv8oOiGSXDPYwV2Aq+kLy1F6R6S9O8PY0MZg2am9oEtI+ceKOUG9/O8RldW5wrRoTIWo/eIBOmo9NBveE8vuYgiU5GpvDG0MusTlUvaCPW3WPLeUGggtAJtziE8XLengwOsCUL+ngoBmKZIiATS4ieIEeBFL1iVIJHQx7bm8emJgPQbwtBFd25c4hOqgW1di5DFqxyQ5VX+YB/wATOpjUkMMrjzpq0UBekMSwzb6U1iuRNIfrBvfk2d9InoNOMChWFJemZWc6PYPsGfo7xicPN/46/d/oLkK/a5tSwjdJxYRJBSgKQUALAapZh1Jr6EZHi/tLInvLKSlSQEmzEtlFRezdo6M8ZZwxxt2LiMSEgHKpVRVIzX1Z7Q5h1pWMwII3EY/hmPVKmMQTLJ8Tv4WsQ1g2kaDFyciVTZKnLZmHwq3DCM/Tpe9rZaQ16wEpNz5Qjh8cFubFgWJ3r9Isl3u+zQjBnKcj0IigUg5H0I0gaU2a5hG8SRbXrE5nO9hEV05HW0eoRmPIQB0pG+kTWtFhpruIGuhYGhFecKse5g3oa2aWtxRr0G8Ew5sLd+cLIOQf7aPyg+EO8E7KjlIeCqI67x7Ml1d7xJaWb7RppJSYurDnECR1tBp0pqs1IXIJMRVQFYcwS3lvEgC8RPLbyiTCevraC5mGh79oGsMbax2sAcVhiXFxTeFZqA713hoy2Z/LzeAYlF+umsBgKTdxrb8wYGOUokk05gRFQOU0ehbyhBfcBKpmHmy0nLMQpMyWSGJYEUe4o3cxgOPYEpnqU3u8zkJBoDQsKUqHG0fQOI8aOeUtCTmQlIKQKmwKaeqxU+0a8PMnFOZlFLocFH+Q0SCSLCrtZo6Nz29mOvlScFyTg4F9ediILisJNkg+6GZCTm92bO107dDSEUSpuFme8UksVOtAHfMnel+tI18mamYgKSygRpqK7RF4VtQ8Pw6JjrQpQWC5BNjUMRrD6MayhLUAlT00Cumr8opsfIWiYVIooXG4bXnamsPTZ0vEy3FwKgHxJIaw326xOjWy5oo/19axwmJA33PPlGfk40y1NOOZIITmL5gSHqNQ1X+0XYSWe40gu4qJgO2l4nmbSmsSOHVYAk8qwE4hOf3ZPjbMxBdtxveDktmwkXpAPcnUUiROh9Uj2aadYAQmVUYf4ank9YXShi0WGCTQnyhYTkZXg0pAHeIqRSJlPnEstPONmZKYdwIXVMO28NTZdfOFSAO3OIyXAsOoGli94n7uh1gSE3p9YnlLxCtBrEeANYRJSWFRpEpSSbXIpCDy48oWWA8MZSHFmO/SFsTLraCnHGh7x7JVXuPrBJyKmBZPCq9QbQgthh3xctGYJUS41ILEgs73rbSKj2w4cozxRjRWUF/GlikcgTmHIKEanijScIlRSkTUkTSTfNRQD6kBk9oS9p1GcfeSwKy0LBbRQp65R0ZYzGfbGXdVySMRhwNQKPsOe4aM5gsUvDTC3wPUNRJ/cANNxzeLzg8xMtWVX6nUBzNVgdz8472o4Ufdlcs1LUapBdiAbjeInPKgMeROlIKQ2ZYzlNgLgjXSKBWaUTM8SZ8slbgN7xINBsY8ws5cgaFINQCaVuCQPLkRW8P8Qw5WtM3MVDKQltH+Yh9DtKcZS0KWBmStNnDdRS4s5MWvschU2UQrw+6HiKv21ylrk6dRFFwUISfdv4SWApTlXf7RfqT7vxpdjQpAuNq84W9cH2u+E4ooTMOr5ARUUAVRw4fMmKPh6s2JVmACglZO6jmDHsC3VMcjiLMT4kqWcxp4SQCD0ZvPkY8lhCcQFBQOYsGq2alt6D6weriFpazZDmFZp84sRNrU+cIrZ6QZQ5QwlvtFhgawqS/lBZMzTVoJwKsFRxVR/VY8E10iPFzHEacMwVi+kJTQGDUctb+axOfiKs1tftC6lfW20Z5VpI8Pz5DWPFfFTlEkVb5vyj03/iINGajw70g8uSQATsLc+nWJoS9Na9tjHpLUfTttFSFaHh5bqbQnzO5gWPkB/rzjxFzWv80aDoJJqeR+kHcHRQpJUWg+Hwv+SWkkVWknoDmI8gYFnY6enh3hUxlLN8stQ7qYfaDGTZ5dK32/xbhbKygpIqeXytFj/wCPFJmYaZh5j55bZXvkW5atwFv0cRl+Jj/PLzpKk5kqIUQRlBqG6Qzh8f8A8bGJmJIADhT6pJGYFr79o0xz53fdnljxwY49wwuwOUgulQB8JDsWFxdxqIsuB4v3stUqb8SMpWBrLJLm7lId+bRacewuZAmpcpUHcWtv84w/EsIuUsLDy1JTRyzhTHKrkTrpCs9N0c5gPtOxStQFSQFBlAAPtawA0ubVhr2bmhigmqSX6b/Tzh3DYyXipVWzcwHPKnqkU00+4moUSSHY0/Sol3I9VifpX2N7QJEmaCx8dMtmOim5NZqtzjQcFxSZ0sGjg5T1/ovCXEsOJiXV+ku9LitGr84peB4hUuaWSRLJrplcAimruD5wSywWaE4/ImImkIqkij6GthV7na8QxeIJQlYzkpILBLgOGfMBRouZiHUoLtV7WNQaVYebp6RnZM/3aliZ402VVz1IcZgaWgnIvDX8MxnvsOlT+IFlUuobbhmL8zEplYz2AxsqUQUKeWo+KoNWABZ/TiNGIKI40YtEpZLxFato9TPqKawjOqNAfOJhrtAytwW3s0eSTFo0VnTUuUlL1u8QAFnp09NHk1LLc1gyALt5jSI7X0kEgB2sX+lPlATL8XWGgKWECWa0h2FK6Um3qsEUnfnHiUVBEEQlyL6uPxDgKTEsqz9ogQU6dvpD8yXb89IQx8wkhOp0GjRNmhEJofnD/CpYyTS3xZQ/TN9z8oQyVpfb0YtOBo8E0k6gN/2P0MPxz/Qy6ZrjGUKBY0SqoDta0V3tRgyJigSSlQIc/TlSmpg/GUKXNISxITl5JJew/cQ55QzjQZ8gzGZSX8Nw4JGm7a7wTgLv/wAZ8VTMkzMJMLmWHS5+JBuObEkdCIW9reHf45eSwQUb/wCuvXfyjO+zGM9zjpKq5VFUskWAWxB51Aj6NxGQ8hSOZqaUP9Rtf9Y/jKcV8vwmFVKSiYijLyTUswzEkoLdHr1i24pw3/kIYMCsOnkauNG8qQDi2DWoFKFZFEggOwJSQQ99j5neNDw2QVYZjcHMOTitrVjHvmNeuFZwHFZpeRfxJ8KqMbbHl84BiOFBaGFJiKJIoFDQNvX0It8XwQe+RMQWJQSoCyqgAnnRoYn4Nq2AD+UFlgl4Ufs5i84SibSY1CzOkdevyVFfOwgTNmpoC+aWaZnIBao+G9d4YxmEAV79DfGFEWyqByqDaAg+cP8AF0FSROlj/IirHUa9N4Ax2E4cmcslOVJ8XgowZrPTV2+sajhPFCkBEyhoHNSOROtf1c67wvwTB/5FWAIChUfqq16ahjtHcbwWcftUKX8vn9oeWW7yUmo0qkvEUgBjWK72bxZm4dOb4kOhW7p18iIfJDGsTeDhqUXFYGtZBdy2o5aQHDzXT+YMgv0Ig3saKmY5cOBb1yhgGneF1pApBAptIUOjlXhLQNCawdJDPHa+ud4rRCSE17PBvd+InlEsOaWp9WiQmAvGkkRsBamHnpCDeMm7Ubd4sVVodCPtCc2WTnKet9R/fziMlQq0Gws8y3VVjUgXpqOcLlXp4nKfobxEXXnHsLnSiZLIdJzhvxFIeJiSouBkWFEjQVAV3SfEOpGsaCTMI8H6bp73ig9reHgy1FjqzNqz05tFb3UdQrgZaGmBVgaLswNUkbM3nH0vh+LE2U75nSA/Oxp1BoY+QcNKlLl++UT4UnKaUAIQ/aPpvsDigZk6TQgDOOYJY+RP/wAjGnj4z18oy/narxEgZ1qykgBSUvqTy1aLrhclktRiBXeD8ZwVim9SeQ5doPw3EJyhJAYG/kPXWHjhrLVGWW8dgysOPedmA6U/mIcew5yKIu1oPxJBlzAr9JO8TnzHSx235RVk1Yn4rF4eS6Sk2mAjm+nKJYFJCdSzhtzq8DnAmSWcFCy3YnfSkN4ec594fhKPFoAobdQY5dN9qQjLN95UApyqSAGo5r5mLHisxJlOkvv00gEyUTKzJDuCGfW994rJGNBR7u7BtKgitBVwGMOboS9l54RNmIfwqZQHMfXbsI0Z8V7HbSMZwdJViZZqCMwIanwnXWNcpPPttDz7LFLAKAzP/cWIUOm3SKqSk7xZIQR1hY08ohiUgtX1+YFY3oSzx2ImPTaBJL66u2nqggtEgsqZVhDUqaAqtR0hOWRpePUzL/h4JQspa6BJPqsFKGArFdIxIDuxfQiHFLGjRrKix4lRdR2+VoBPmOaBgaEfOCrbvX8d4BMHhLBjWpETThNSG84kk0iRTQx00ADtGanEt4ndq/n5fSDcXwhUEqKWS4IFCS3SwgcutNCIusCsTJdSOlKG3e0aYzfCcrp854rglBRW/iJcl6ch0EXP/jfHNjghRDqkLDvchSFD5Aw5x3CgFhUPz+TGMWZisPiRNAqlSWanUV0aKwur+JznH6+38UlFxs3nFSvDlK8rfjSLPAY4TpSFXtDE5aS+8dNxmXLKWzgBcnPLUggFg47B4o5SznyKNMtPP+ov/fhPh+mkZ/iLiaGsREeT5Vgr+KYLL4hY0PdvvFVg3b3CwwVmY7nm1rxpRiH8J9dIreJoCZyE6kNzB0jnyx941lvVLYNkAyjpbtTXdhWML7UJVLmApJYabHS0bP2hlFJTOsEll30saemMZT2hWJqSoUNCReo6aQ8OMhl072cxGaegahJoTrlU/eojW5qV1j5/wecJSkTRcE5huKgjWrH5RvUOoAvcP1esT5ZyPH0LKDHl8ofViGD7O2xhWWkONh+YFiDoNz35xEuovW6JPJKSo9gNjA5YJ8KbkejyiRQwHOpiOYX0/EAclR/oxBz5waWjmDtsxD335RLICHetYA8SkFh6akOoNgKjlfz6QqhJGv2cGsGlWLlmt+OcVE1Kap+0QWtge/PQxABhyJrA0GtLfaC0PXqesCUryj1TOfWsBm3iLVCyl1hoYoyyCHY3A7wuhTaR5iJtOlaQ5dFYDxH3k0u2UXer8qbxRYzhYVU+JgXNz/PSNmmdmSVC+7g35aGK6dIat9vTQ7ucwfSHsbxYyphkKLpZ5ZIt+5PnUDrG6lrKj4bR8i9oEGUElNFEkg6v4Wtz+sa32Q9qffoymi0/EPoeYO/zjo8eXDHPHlq51K3gBCVp/wBhDMtTptWFjKHIfWLqYqZ0gpmB/hvWK6fKUtfvCXUVPXTaNRPkBSW5NFZheH5VhSiMoJca+UY5YctZkSKkTAUH9aSFPoRpHzSZKUiaZCi4zECvKlebCPoQkHETWDIBJrz7CkZP2h9npqFOxdyXD1F29ecGFGUZ0TDJKpZFlO/yH0j6F7MELwskmvgA5+Hw/aMFxSa6k+8DLssMHbQ7Fo0vsvxhMlHu5nwO4WK5Qf3DbmLPFZzcTjdVqEoD0sO/rrAzLc25d9Yn/wAuUlKVZgc3wtV+QapLaQjjOK5CxlrahplfXmeWsY2NZTeMWx3pR4XPp4rl+0ElV86S1iE0PPxQ9hZ6Fp8Kgd6110Gh36RNxolg6Kj661j2VM9fSOQtnp9Y8O7XhGMtdOQ2/iB5x05dfpE5db2gplpym2aGSE5mLB3o5FjekRlryh/KJIt1gc5HhBB6+usACnXvaIJTrHoVWsSHnEqEQTAMYstsWgifpyhfGEuzioZ+sMA8LxhHhJNByqIslrBreKrD4PMhcx2CKJ1zK1emjMG1gmDmZkuSx+feHUxX8eJNRpb150jO8IxEyTiETE7VDfEl6pJHqgjT8QlZk3q9L9op5WGUE+8O5Ae7ODbrGvjy1jpGU5fTeFcTTMQFJU4PogjRoeOKrTb16aPkHDeKrw83w+KWr4k9NU7EV6x9BwXEErAUO/I8xoYvdiZNrhc41YP25QGYpgTMSQB+oeXeAqnjT10jlLzBiS2xheo5CeG/xzQDVLljyvGinzULQHZX27i0VmE4eJpYv4C3lF6OGsKCK8eN1fhOdm2Y4vwGVNHiSFD6dDGfwvsZmWQlZKHcvZNmfnyvG/VglTfCPCkNnVqXNk86X5wzM4eEDKgAJ5V7nyvDnjo9bLo4PKwycstLqLus/Eof/kcopeOKABq167Ud/XONJxZDK7a+UZLjzlk7KrSnhb++0Y5/00x6Y3HYqrZO5PK7CjN5u/KH8BKmKW8pkkOordkpBOtGD7a6AtAhgFEkAeJZypGhJIFj1jQysElLSUkBCXdX71/qVzTRg9h1L6ZZSRMl29TjlpAdXvGJzsggM4qC7hg+m0WkmaFBwQQRQivakJoYOQGFXpR79PXaBYfDoUSUH3dCVFByu2poQbHTTY0wvLTpcy5rHemu8TcO71Nf4inlTlo8SlmYM4SoLAzuSwYp+IEl6xcIkuaaf20Gg9W+umn9XiCpRLXrBlyywpR/4gqEDm3K7w9FtWzCz1Yu1vvEM2jwSYir84WmBjGax1RDGJa19OpoIYwooPOG8Jh881INgXPQAn8RUmyt0SxyRLw4TbX8fKM/w7EPNSCfCpTHloIvva+cGUCzC0J+wOBTNnKVMDolotutVPklz1MaTHd0i3UPLwOUFyCncGh12pCXFMOAgAsNh5/YvDXEEqlKUkK8L+Ek3H0Jq0UuMwqptFKSNC21X3PeI1yr2ZyfJK5gSLEh9KPyi2xGIUglSVZWAGYkAE0FQaEfOh2ic/ESZNZeaYo9WDnchjWtHisMpcxWdYv8KBXoB61Mbd/jPrppOFe0XvFEKBTUBwARW1SzAsbxqcOny+0Yrh0gyUFK2zqUCvWqxZ2agCf+xi94VxAIDKLD92g67RndTJXOuW64TJCQG69dPJouFfCG1ii4fPBTVQf6uNDF3hU5QkGpju8dmtRzZ9gz/Awu6rwVc1JFYji0hQt/HOK3FYIvQka9ekO2zopqgcRwboJ1uG9WaMXxORUGgFb6HXuxjc4R3yku9nqX16RTcWwSUKUpQdA8RG5oAn/sQ/J45fLjvlvhlrhlZGEKQJhcrUPAAfgSR8Ro+ZjQaO94Yl4WlmYNDUmYVVVqak33MRm4nKgqqLt603jC3bacKbjmLY+4SWNCs0YCuum9eUL4GQSygHSAb2NNnrbWIYWQJi1UYZje6jq+7fV40eGwegTRqPDvxCnyrMPgxnC1CmZ2chyDQ82c+caGRMSDXW+0Ql4dKS+x9UgqsqlWJghVLEKdLPV9POOQWBJBBA89oDOk5SCnexsO8TXiyQX1Be99vOHvnktK8FzEkpqxGkeKS1OcHQLE+vQiFiy0U2hrhQAngsfgX9BCoPP6Q1gJn+SlfCqnPL/EaY9ovTG+1mJBmZRoXMR9juJBE1aXIdIp0/DxXcVmFS1qOij5AsNdmhCbiTJxi1UoVMNGLN8tYuTc4Tby+g4tQWa1c6+UJq4elVAADvy72NoBgeJypodKxaoLA+T/AEixk5n8IduT+UYc75a8M/xTDhwlCXJtuo2d9hFnKwAw8vOQ8yw1IJ28r9YeRKTLJWarIrq2wEK4rEBTFZomraOXZ4rfsnTPTlFsyqqWoEnnd4YRNNX00hXiE0AhrD9PQUrawbvDfDiFqANtb1Ah2cbE7bb2Pk5jLRZGXMQ2xHk5PSkbKZ9tIy3skfEr/UJ+i/uBFxhseFLWnUN5b+YMdPhsmP6w8m/Ueff1WOUl72+3r1cxD3o7fWOVNd6VbT87fkRsz0FjCBlXqgvTbXTZ4z/tPih4UCrsSKVoMpvus+UaCUgHMVHwgW9eukYLi+LCpqqBgENy1I7Zj5Rz+e6n628U5Tl0FYo+I4kqASKZiQOSQzqPPbm0OY3Fj3Z+2rXHmw7c4XwOFKiCaKLOP2gadvmY5o2p3gOAYPRgwHI9TeNAlPlA8JhcqQBYM3SGVJYRpjim0uqXm7R6iSQTB5LC0EAckmHpOys+WabC7+toUxSUvTY2tWLKegMdX+8V6kh3INH9GFnDlJBVdLwwhXyhCZMr6+cGlzNDTZrHvGMrQYqrHhQosU0IsfPQEOC5BG0eyjrE1J89miiJq4BJxAVlJlTP1Jdw5Z6HQnaK3G+zEtas8ybmJYeFDUHhpmsWF/kYu1GoKTlIo4+41EV+PnqFB4gxIsHIalLX+UV69dF6UeHcIlSKy0uWZ1Fy19GHyiwnTyz29aQFEokAg0Z9+2sK8SlqKkywakOTsnQ8qxO7T1INMGZ9hfetWOuxpSnOK3GyDRL3IcONj9gB3i6UkJQBvQehzHzhLEyxMYuEgPo9TSnQQjU83hMxSxlDjfRnNSdBQxZYbDhAyioeqj+onXlyG0PSpXgCUig1NHPPz7QeVhAXc+UO23gpJD/s/iRLJfVP/wBT/JgHHcSuStMxCXIopLswNyeX3AhbGoKSlSElSk5hlD1CksaAdqw2vCTZoZWRP+xOYndwPzFy3Wk3W9tDw7FpnIzIUNiDcGjg7fFEp2MTLP8AkmBBJ1VyeguWFG/MVnCOAIlvmmLItlScoNR+2u2sX/DsPLHwISkk3CWNtTc13MdOMtjHLUJlS1SlKKfdpa5LEjdh92MfN8Zic61K/corI2JJV9423txxQZRJBYqDqL2SS3mq3IE6xjEyAvwoS4OrUHPnGHms3pr45dbeYZBVViyd99B0EX+AwrBzcgeURwOEfKNB594tSnaM8cd8qyrkqbSOmK+1I9SXNYFPT1jVDpZFoalCASUd4ZkH1aHiKisX1iqmnxK1a8Ws003rCkxBYqA5tCz5PFnlyy5b10iS5TCzjv5+t4cMqpLVe214jOqLGOfTTYOGUWNXG+vSG7pd7QDIR2vEQsptbVP3/iHvQSKI8XhQoDUhz1+fSDyyFAZbXf8AuJgD5QSFsnLwqRYkfZoYl4WWFFWV1EXLPbfakOJlP0+wvBEpF4qYlaUn4TPf/rpHqMCnme9PIQ6hNolNYDaK9JXIsmWLaA2H8bR5iEZQTDRSKVDxxAI0NO0P0ltCUE0yihDvev3htBqHcHX8xQYNRScr6MA1u5UPoYvcMBYje9WoBDwuxlDmGBValxy0Hnd+kP47ECQguat5AUKu1B1IiEzEJQnMWDVDlh5+u9jkeKY9U0k/pUefjawr8KRcJrcvUmNcs/RPtnjjcr9EcSr3ylKUKKNjWgtU3YfOGsHhzVtB2aBysMbkdtf4iwTNAASzGOWc81vb8PE4nImoZzQ9Yaw5cEiElIc5Du4g8glFNIuVFhtmEDmqY2vSCLmiK+fiPEAflF26KRYy0wSWlvnApSnFDtB+QiomlJy2HfSIZzTLVyxrzag3h9chxaFCgJ+fXtCspyqqak23gKsKOh+fnDyiyjv68oWxCmNfX4jGxrKHlGsLlRBtSImYSWro1PXygOIUXo16xFqjuGLHkd9CYaCq7QjKqK/KHJKFECz6XNIcKjy5gFmvDCH6D6/KEJgY7NDCJmt2tFyosM+8a+kcPWt4FkBL9zTtBES6X8nEXKVEyV5ej94IE0jgiOJeGROaVskZE+CiVZjazENW9+QiaJqwLgdA581P8gIKsQqubUim0Lo4WmSnJ8Tkj9R17xLCEMxFWo+vSB53JMc5o2loyWZU+grCxnlw+vLaJ/8AI5QpPBFfVYdvwIbmGoVYW7Q1JWBUnWK8LJgmFV4q6QSlYLNWynDkPURMEGt625/aALDkaCpj2UuoAFXBHyoYexo9ISUk8zbaLKUQ4eKedMLa3i8wDEA6+njbDtll0NiQE20b5iKefOBLNVjXSHeITqlPL+orVLypJIdQtr1pBnRjA/zCk0VPSOjoxy6bQlM19bwpNt2+4jyOjJR+Rr0hnhJdS3/aY6OisSo3Ewy6U/qJk26COjov3TeklmivW8Hwx8Pn9o8joqJqcw3gb07/AHjo6LJCcaHrCM37x7HRnkrECV94LOsY6OiIoTCGg7RLiwoP/d+I6Oir0J29w6Q3b8QnhvjHrQx0dEfBmpZoe31iKzX1uI6Oiolan/0z0gvDvhHWOjo3x/pnenmJ+MdDCuLHgB/3T9Y6Oic/c8X/2Q==">
            <a:hlinkClick r:id="rId3"/>
          </p:cNvPr>
          <p:cNvSpPr>
            <a:spLocks noChangeAspect="1" noChangeArrowheads="1"/>
          </p:cNvSpPr>
          <p:nvPr/>
        </p:nvSpPr>
        <p:spPr bwMode="auto">
          <a:xfrm>
            <a:off x="395536" y="1448780"/>
            <a:ext cx="3240360" cy="3960440"/>
          </a:xfrm>
          <a:prstGeom prst="rect">
            <a:avLst/>
          </a:prstGeom>
          <a:solidFill>
            <a:schemeClr val="bg1"/>
          </a:solidFill>
        </p:spPr>
        <p:txBody>
          <a:bodyPr vert="horz" wrap="square" lIns="91440" tIns="45720" rIns="91440" bIns="45720" numCol="1" anchor="t" anchorCtr="0" compatLnSpc="1">
            <a:prstTxWarp prst="textNoShape">
              <a:avLst/>
            </a:prstTxWarp>
          </a:bodyPr>
          <a:lstStyle/>
          <a:p>
            <a:r>
              <a:rPr lang="en-GB" sz="4000" b="1" dirty="0" smtClean="0"/>
              <a:t>Shared Prayer</a:t>
            </a:r>
          </a:p>
          <a:p>
            <a:endParaRPr lang="en-GB" sz="4000" b="1" dirty="0" smtClean="0"/>
          </a:p>
          <a:p>
            <a:r>
              <a:rPr lang="en-GB" sz="2800" b="1" dirty="0" smtClean="0"/>
              <a:t>Phil 1:4 Paul prays for the Philippians</a:t>
            </a:r>
          </a:p>
          <a:p>
            <a:endParaRPr lang="en-GB" sz="2800" b="1" dirty="0"/>
          </a:p>
          <a:p>
            <a:r>
              <a:rPr lang="en-GB" sz="2800" b="1" dirty="0" smtClean="0"/>
              <a:t>Phil 1:19 The Philippians pray for Paul</a:t>
            </a:r>
            <a:endParaRPr lang="en-GB" sz="2800" b="1" dirty="0"/>
          </a:p>
        </p:txBody>
      </p:sp>
      <p:pic>
        <p:nvPicPr>
          <p:cNvPr id="27654" name="Picture 6" descr="http://christianrep.com/blog/wp-content/uploads/2010/04/Praying_Hands.jpg"/>
          <p:cNvPicPr>
            <a:picLocks noChangeAspect="1" noChangeArrowheads="1"/>
          </p:cNvPicPr>
          <p:nvPr/>
        </p:nvPicPr>
        <p:blipFill>
          <a:blip r:embed="rId4" cstate="print"/>
          <a:srcRect/>
          <a:stretch>
            <a:fillRect/>
          </a:stretch>
        </p:blipFill>
        <p:spPr bwMode="auto">
          <a:xfrm>
            <a:off x="4145280" y="525780"/>
            <a:ext cx="4998720" cy="58064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40000"/>
          </a:blip>
          <a:srcRect l="29271" t="17628" r="13862" b="13461"/>
          <a:stretch>
            <a:fillRect/>
          </a:stretch>
        </p:blipFill>
        <p:spPr bwMode="auto">
          <a:xfrm>
            <a:off x="61531" y="12904"/>
            <a:ext cx="9020939" cy="6832192"/>
          </a:xfrm>
          <a:prstGeom prst="rect">
            <a:avLst/>
          </a:prstGeom>
          <a:noFill/>
          <a:ln w="9525">
            <a:noFill/>
            <a:miter lim="800000"/>
            <a:headEnd/>
            <a:tailEnd/>
          </a:ln>
          <a:effectLst/>
        </p:spPr>
      </p:pic>
      <p:sp>
        <p:nvSpPr>
          <p:cNvPr id="3" name="Title 2"/>
          <p:cNvSpPr>
            <a:spLocks noGrp="1"/>
          </p:cNvSpPr>
          <p:nvPr>
            <p:ph type="title"/>
          </p:nvPr>
        </p:nvSpPr>
        <p:spPr>
          <a:solidFill>
            <a:schemeClr val="bg1"/>
          </a:solidFill>
        </p:spPr>
        <p:txBody>
          <a:bodyPr/>
          <a:lstStyle/>
          <a:p>
            <a:r>
              <a:rPr lang="en-GB" b="1" dirty="0" smtClean="0"/>
              <a:t>Use Your Existing Connections</a:t>
            </a:r>
            <a:endParaRPr lang="en-GB" b="1" dirty="0"/>
          </a:p>
        </p:txBody>
      </p:sp>
      <p:sp>
        <p:nvSpPr>
          <p:cNvPr id="4" name="Content Placeholder 3"/>
          <p:cNvSpPr>
            <a:spLocks noGrp="1"/>
          </p:cNvSpPr>
          <p:nvPr>
            <p:ph idx="1"/>
          </p:nvPr>
        </p:nvSpPr>
        <p:spPr>
          <a:solidFill>
            <a:schemeClr val="bg1"/>
          </a:solidFill>
        </p:spPr>
        <p:txBody>
          <a:bodyPr>
            <a:normAutofit lnSpcReduction="10000"/>
          </a:bodyPr>
          <a:lstStyle/>
          <a:p>
            <a:r>
              <a:rPr lang="en-GB" dirty="0" smtClean="0"/>
              <a:t>Any links or partnerships your local church or denomination has</a:t>
            </a:r>
          </a:p>
          <a:p>
            <a:r>
              <a:rPr lang="en-GB" dirty="0" smtClean="0"/>
              <a:t>Any mission partners, aid workers or business people in your congregation you are in touch with</a:t>
            </a:r>
          </a:p>
          <a:p>
            <a:r>
              <a:rPr lang="en-GB" dirty="0" smtClean="0"/>
              <a:t>Any civic twinning associations</a:t>
            </a:r>
          </a:p>
          <a:p>
            <a:r>
              <a:rPr lang="en-GB" dirty="0" smtClean="0"/>
              <a:t>Any denominational or international agencies you work with – CAFOD, CMS, USPG, Tearfund, Christian Aid, Mothers’ Union</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40000"/>
          </a:blip>
          <a:srcRect l="29271" t="17628" r="13862" b="13461"/>
          <a:stretch>
            <a:fillRect/>
          </a:stretch>
        </p:blipFill>
        <p:spPr bwMode="auto">
          <a:xfrm>
            <a:off x="61531" y="12904"/>
            <a:ext cx="9020939" cy="6832192"/>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l="23287" r="21996"/>
          <a:stretch>
            <a:fillRect/>
          </a:stretch>
        </p:blipFill>
        <p:spPr bwMode="auto">
          <a:xfrm>
            <a:off x="0" y="15"/>
            <a:ext cx="4932040" cy="5633521"/>
          </a:xfrm>
          <a:prstGeom prst="rect">
            <a:avLst/>
          </a:prstGeom>
          <a:noFill/>
          <a:ln w="9525">
            <a:noFill/>
            <a:miter lim="800000"/>
            <a:headEnd/>
            <a:tailEnd/>
          </a:ln>
        </p:spPr>
      </p:pic>
      <p:pic>
        <p:nvPicPr>
          <p:cNvPr id="3" name="Picture 2" descr="http://i.infopls.com/images/mburma.gif"/>
          <p:cNvPicPr>
            <a:picLocks noChangeAspect="1" noChangeArrowheads="1"/>
          </p:cNvPicPr>
          <p:nvPr/>
        </p:nvPicPr>
        <p:blipFill>
          <a:blip r:embed="rId4" cstate="print"/>
          <a:srcRect/>
          <a:stretch>
            <a:fillRect/>
          </a:stretch>
        </p:blipFill>
        <p:spPr bwMode="auto">
          <a:xfrm>
            <a:off x="6777542" y="0"/>
            <a:ext cx="2366458" cy="4481407"/>
          </a:xfrm>
          <a:prstGeom prst="rect">
            <a:avLst/>
          </a:prstGeom>
          <a:noFill/>
        </p:spPr>
      </p:pic>
      <p:pic>
        <p:nvPicPr>
          <p:cNvPr id="4" name="Picture 3" descr="DIOCESE Of Winchester(5"/>
          <p:cNvPicPr/>
          <p:nvPr/>
        </p:nvPicPr>
        <p:blipFill>
          <a:blip r:embed="rId5" cstate="print"/>
          <a:srcRect/>
          <a:stretch>
            <a:fillRect/>
          </a:stretch>
        </p:blipFill>
        <p:spPr bwMode="auto">
          <a:xfrm>
            <a:off x="1259632" y="5733256"/>
            <a:ext cx="2592288" cy="908720"/>
          </a:xfrm>
          <a:prstGeom prst="rect">
            <a:avLst/>
          </a:prstGeom>
          <a:noFill/>
        </p:spPr>
      </p:pic>
      <p:pic>
        <p:nvPicPr>
          <p:cNvPr id="6" name="Picture 8" descr="&quot;Map of Dioceses of Church of England&quot;"/>
          <p:cNvPicPr>
            <a:picLocks noChangeAspect="1" noChangeArrowheads="1"/>
          </p:cNvPicPr>
          <p:nvPr/>
        </p:nvPicPr>
        <p:blipFill>
          <a:blip r:embed="rId6" cstate="print"/>
          <a:srcRect/>
          <a:stretch>
            <a:fillRect/>
          </a:stretch>
        </p:blipFill>
        <p:spPr bwMode="auto">
          <a:xfrm>
            <a:off x="4788024" y="1268760"/>
            <a:ext cx="2431031" cy="2992038"/>
          </a:xfrm>
          <a:prstGeom prst="rect">
            <a:avLst/>
          </a:prstGeom>
          <a:noFill/>
        </p:spPr>
      </p:pic>
      <p:sp>
        <p:nvSpPr>
          <p:cNvPr id="7" name="TextBox 6"/>
          <p:cNvSpPr txBox="1"/>
          <p:nvPr/>
        </p:nvSpPr>
        <p:spPr>
          <a:xfrm>
            <a:off x="7596336" y="4797152"/>
            <a:ext cx="1169744" cy="369332"/>
          </a:xfrm>
          <a:prstGeom prst="rect">
            <a:avLst/>
          </a:prstGeom>
          <a:solidFill>
            <a:srgbClr val="FFFF00"/>
          </a:solidFill>
          <a:ln w="19050">
            <a:solidFill>
              <a:schemeClr val="tx1"/>
            </a:solidFill>
          </a:ln>
        </p:spPr>
        <p:txBody>
          <a:bodyPr wrap="none" rtlCol="0">
            <a:spAutoFit/>
          </a:bodyPr>
          <a:lstStyle/>
          <a:p>
            <a:r>
              <a:rPr lang="en-GB" b="1" dirty="0" smtClean="0">
                <a:solidFill>
                  <a:schemeClr val="bg1"/>
                </a:solidFill>
              </a:rPr>
              <a:t>Newcastle</a:t>
            </a:r>
            <a:endParaRPr lang="en-GB" b="1" dirty="0">
              <a:solidFill>
                <a:schemeClr val="bg1"/>
              </a:solidFill>
            </a:endParaRPr>
          </a:p>
        </p:txBody>
      </p:sp>
      <p:cxnSp>
        <p:nvCxnSpPr>
          <p:cNvPr id="9" name="Straight Arrow Connector 8"/>
          <p:cNvCxnSpPr>
            <a:stCxn id="7" idx="1"/>
          </p:cNvCxnSpPr>
          <p:nvPr/>
        </p:nvCxnSpPr>
        <p:spPr>
          <a:xfrm flipH="1" flipV="1">
            <a:off x="5940152" y="1700808"/>
            <a:ext cx="1656184" cy="328101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52120" y="5085184"/>
            <a:ext cx="1101584" cy="1200329"/>
          </a:xfrm>
          <a:prstGeom prst="rect">
            <a:avLst/>
          </a:prstGeom>
          <a:solidFill>
            <a:srgbClr val="FFFF00"/>
          </a:solidFill>
          <a:ln w="19050">
            <a:solidFill>
              <a:schemeClr val="tx1"/>
            </a:solidFill>
          </a:ln>
        </p:spPr>
        <p:txBody>
          <a:bodyPr wrap="none" rtlCol="0">
            <a:spAutoFit/>
          </a:bodyPr>
          <a:lstStyle/>
          <a:p>
            <a:r>
              <a:rPr lang="en-GB" b="1" dirty="0" smtClean="0">
                <a:solidFill>
                  <a:schemeClr val="bg1"/>
                </a:solidFill>
              </a:rPr>
              <a:t>Burundi</a:t>
            </a:r>
          </a:p>
          <a:p>
            <a:r>
              <a:rPr lang="en-GB" b="1" dirty="0" smtClean="0">
                <a:solidFill>
                  <a:schemeClr val="bg1"/>
                </a:solidFill>
              </a:rPr>
              <a:t>DR Congo</a:t>
            </a:r>
          </a:p>
          <a:p>
            <a:r>
              <a:rPr lang="en-GB" b="1" dirty="0" smtClean="0">
                <a:solidFill>
                  <a:schemeClr val="bg1"/>
                </a:solidFill>
              </a:rPr>
              <a:t>Rwanda</a:t>
            </a:r>
          </a:p>
          <a:p>
            <a:r>
              <a:rPr lang="en-GB" b="1" dirty="0" smtClean="0">
                <a:solidFill>
                  <a:schemeClr val="bg1"/>
                </a:solidFill>
              </a:rPr>
              <a:t>Uganda</a:t>
            </a:r>
            <a:endParaRPr lang="en-GB" b="1" dirty="0">
              <a:solidFill>
                <a:schemeClr val="bg1"/>
              </a:solidFill>
            </a:endParaRPr>
          </a:p>
        </p:txBody>
      </p:sp>
      <p:cxnSp>
        <p:nvCxnSpPr>
          <p:cNvPr id="14" name="Straight Arrow Connector 13"/>
          <p:cNvCxnSpPr>
            <a:stCxn id="12" idx="1"/>
          </p:cNvCxnSpPr>
          <p:nvPr/>
        </p:nvCxnSpPr>
        <p:spPr>
          <a:xfrm flipH="1" flipV="1">
            <a:off x="2123728" y="2852936"/>
            <a:ext cx="3528392" cy="283241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20072" y="476672"/>
            <a:ext cx="1112549" cy="369332"/>
          </a:xfrm>
          <a:prstGeom prst="rect">
            <a:avLst/>
          </a:prstGeom>
          <a:solidFill>
            <a:srgbClr val="FFFF00"/>
          </a:solidFill>
          <a:ln w="19050">
            <a:solidFill>
              <a:schemeClr val="tx1"/>
            </a:solidFill>
          </a:ln>
        </p:spPr>
        <p:txBody>
          <a:bodyPr wrap="none" rtlCol="0">
            <a:spAutoFit/>
          </a:bodyPr>
          <a:lstStyle/>
          <a:p>
            <a:r>
              <a:rPr lang="en-GB" b="1" dirty="0" smtClean="0">
                <a:solidFill>
                  <a:schemeClr val="bg1"/>
                </a:solidFill>
              </a:rPr>
              <a:t>Myanmar</a:t>
            </a:r>
            <a:endParaRPr lang="en-GB" b="1" dirty="0">
              <a:solidFill>
                <a:schemeClr val="bg1"/>
              </a:solidFill>
            </a:endParaRPr>
          </a:p>
        </p:txBody>
      </p:sp>
      <p:cxnSp>
        <p:nvCxnSpPr>
          <p:cNvPr id="17" name="Straight Arrow Connector 16"/>
          <p:cNvCxnSpPr>
            <a:stCxn id="15" idx="3"/>
          </p:cNvCxnSpPr>
          <p:nvPr/>
        </p:nvCxnSpPr>
        <p:spPr>
          <a:xfrm>
            <a:off x="6332621" y="661338"/>
            <a:ext cx="1191707" cy="46340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287</Words>
  <Application>Microsoft Office PowerPoint</Application>
  <PresentationFormat>On-screen Show (4:3)</PresentationFormat>
  <Paragraphs>79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Use Your Existing Connections</vt:lpstr>
      <vt:lpstr>Slide 9</vt:lpstr>
      <vt:lpstr>Slide 10</vt:lpstr>
      <vt:lpstr>Some Suggestions</vt:lpstr>
      <vt:lpstr>Slide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brian.wakelin</dc:creator>
  <cp:lastModifiedBy>brian.wakelin</cp:lastModifiedBy>
  <cp:revision>24</cp:revision>
  <dcterms:created xsi:type="dcterms:W3CDTF">2017-02-09T10:33:25Z</dcterms:created>
  <dcterms:modified xsi:type="dcterms:W3CDTF">2017-02-13T11:47:05Z</dcterms:modified>
</cp:coreProperties>
</file>